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64" r:id="rId4"/>
    <p:sldId id="265" r:id="rId5"/>
    <p:sldId id="266" r:id="rId6"/>
    <p:sldId id="267" r:id="rId7"/>
    <p:sldId id="256" r:id="rId8"/>
    <p:sldId id="268" r:id="rId9"/>
    <p:sldId id="269" r:id="rId10"/>
    <p:sldId id="270" r:id="rId11"/>
    <p:sldId id="271" r:id="rId12"/>
    <p:sldId id="272"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74" r:id="rId26"/>
    <p:sldId id="273" r:id="rId27"/>
    <p:sldId id="276" r:id="rId28"/>
    <p:sldId id="277" r:id="rId29"/>
    <p:sldId id="275" r:id="rId30"/>
    <p:sldId id="290"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7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723"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781F56-5A43-41E7-90A5-CD4FAD90D662}" type="datetimeFigureOut">
              <a:rPr lang="fr-FR" smtClean="0"/>
              <a:t>21/03/2017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7C3C2-1D5B-4615-93E6-F9F0A7321D47}" type="slidenum">
              <a:rPr lang="fr-FR" smtClean="0"/>
              <a:t>‹N°›</a:t>
            </a:fld>
            <a:endParaRPr lang="fr-FR"/>
          </a:p>
        </p:txBody>
      </p:sp>
    </p:spTree>
    <p:extLst>
      <p:ext uri="{BB962C8B-B14F-4D97-AF65-F5344CB8AC3E}">
        <p14:creationId xmlns:p14="http://schemas.microsoft.com/office/powerpoint/2010/main" val="245795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D7C3C2-1D5B-4615-93E6-F9F0A7321D47}" type="slidenum">
              <a:rPr lang="fr-FR" smtClean="0"/>
              <a:t>2</a:t>
            </a:fld>
            <a:endParaRPr lang="fr-FR"/>
          </a:p>
        </p:txBody>
      </p:sp>
    </p:spTree>
    <p:extLst>
      <p:ext uri="{BB962C8B-B14F-4D97-AF65-F5344CB8AC3E}">
        <p14:creationId xmlns:p14="http://schemas.microsoft.com/office/powerpoint/2010/main" val="395702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675A236-15AD-4F52-B728-808BE58E1BAE}" type="datetime1">
              <a:rPr lang="fr-FR" smtClean="0"/>
              <a:t>21/03/2017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719EB-2E66-4381-A0A3-3ED2BAE45B37}" type="slidenum">
              <a:rPr lang="fr-FR" smtClean="0"/>
              <a:t>‹N°›</a:t>
            </a:fld>
            <a:endParaRPr lang="fr-FR"/>
          </a:p>
        </p:txBody>
      </p:sp>
    </p:spTree>
    <p:extLst>
      <p:ext uri="{BB962C8B-B14F-4D97-AF65-F5344CB8AC3E}">
        <p14:creationId xmlns:p14="http://schemas.microsoft.com/office/powerpoint/2010/main" val="210734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5FC07D-C865-4B3D-BB17-C6DD5BEA94D8}" type="datetime1">
              <a:rPr lang="fr-FR" smtClean="0"/>
              <a:t>21/03/2017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719EB-2E66-4381-A0A3-3ED2BAE45B37}" type="slidenum">
              <a:rPr lang="fr-FR" smtClean="0"/>
              <a:t>‹N°›</a:t>
            </a:fld>
            <a:endParaRPr lang="fr-FR"/>
          </a:p>
        </p:txBody>
      </p:sp>
    </p:spTree>
    <p:extLst>
      <p:ext uri="{BB962C8B-B14F-4D97-AF65-F5344CB8AC3E}">
        <p14:creationId xmlns:p14="http://schemas.microsoft.com/office/powerpoint/2010/main" val="414671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EE2F6A-265B-4FFB-98B1-C05B397949E5}" type="datetime1">
              <a:rPr lang="fr-FR" smtClean="0"/>
              <a:t>21/03/2017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719EB-2E66-4381-A0A3-3ED2BAE45B37}" type="slidenum">
              <a:rPr lang="fr-FR" smtClean="0"/>
              <a:t>‹N°›</a:t>
            </a:fld>
            <a:endParaRPr lang="fr-FR"/>
          </a:p>
        </p:txBody>
      </p:sp>
    </p:spTree>
    <p:extLst>
      <p:ext uri="{BB962C8B-B14F-4D97-AF65-F5344CB8AC3E}">
        <p14:creationId xmlns:p14="http://schemas.microsoft.com/office/powerpoint/2010/main" val="86926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F74F57-5ACB-45C7-8A90-E589A8F8FF09}" type="datetime1">
              <a:rPr lang="fr-FR" smtClean="0"/>
              <a:t>21/03/2017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719EB-2E66-4381-A0A3-3ED2BAE45B37}" type="slidenum">
              <a:rPr lang="fr-FR" smtClean="0"/>
              <a:t>‹N°›</a:t>
            </a:fld>
            <a:endParaRPr lang="fr-FR"/>
          </a:p>
        </p:txBody>
      </p:sp>
    </p:spTree>
    <p:extLst>
      <p:ext uri="{BB962C8B-B14F-4D97-AF65-F5344CB8AC3E}">
        <p14:creationId xmlns:p14="http://schemas.microsoft.com/office/powerpoint/2010/main" val="421741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C84504E-81B8-4240-90A0-B420A1E2D48B}" type="datetime1">
              <a:rPr lang="fr-FR" smtClean="0"/>
              <a:t>21/03/2017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719EB-2E66-4381-A0A3-3ED2BAE45B37}" type="slidenum">
              <a:rPr lang="fr-FR" smtClean="0"/>
              <a:t>‹N°›</a:t>
            </a:fld>
            <a:endParaRPr lang="fr-FR"/>
          </a:p>
        </p:txBody>
      </p:sp>
    </p:spTree>
    <p:extLst>
      <p:ext uri="{BB962C8B-B14F-4D97-AF65-F5344CB8AC3E}">
        <p14:creationId xmlns:p14="http://schemas.microsoft.com/office/powerpoint/2010/main" val="3853514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E7D0DB9-E268-4BD8-A6FF-44ADD6638BC8}" type="datetime1">
              <a:rPr lang="fr-FR" smtClean="0"/>
              <a:t>21/03/2017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719EB-2E66-4381-A0A3-3ED2BAE45B37}" type="slidenum">
              <a:rPr lang="fr-FR" smtClean="0"/>
              <a:t>‹N°›</a:t>
            </a:fld>
            <a:endParaRPr lang="fr-FR"/>
          </a:p>
        </p:txBody>
      </p:sp>
    </p:spTree>
    <p:extLst>
      <p:ext uri="{BB962C8B-B14F-4D97-AF65-F5344CB8AC3E}">
        <p14:creationId xmlns:p14="http://schemas.microsoft.com/office/powerpoint/2010/main" val="3098031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B8DE2BA-26CD-4F98-9C74-C21CCA1210A7}" type="datetime1">
              <a:rPr lang="fr-FR" smtClean="0"/>
              <a:t>21/03/2017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2C719EB-2E66-4381-A0A3-3ED2BAE45B37}" type="slidenum">
              <a:rPr lang="fr-FR" smtClean="0"/>
              <a:t>‹N°›</a:t>
            </a:fld>
            <a:endParaRPr lang="fr-FR"/>
          </a:p>
        </p:txBody>
      </p:sp>
    </p:spTree>
    <p:extLst>
      <p:ext uri="{BB962C8B-B14F-4D97-AF65-F5344CB8AC3E}">
        <p14:creationId xmlns:p14="http://schemas.microsoft.com/office/powerpoint/2010/main" val="55901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7ED5627-6457-49B8-A213-C58239C1C0C2}" type="datetime1">
              <a:rPr lang="fr-FR" smtClean="0"/>
              <a:t>21/03/2017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C719EB-2E66-4381-A0A3-3ED2BAE45B37}" type="slidenum">
              <a:rPr lang="fr-FR" smtClean="0"/>
              <a:t>‹N°›</a:t>
            </a:fld>
            <a:endParaRPr lang="fr-FR"/>
          </a:p>
        </p:txBody>
      </p:sp>
    </p:spTree>
    <p:extLst>
      <p:ext uri="{BB962C8B-B14F-4D97-AF65-F5344CB8AC3E}">
        <p14:creationId xmlns:p14="http://schemas.microsoft.com/office/powerpoint/2010/main" val="118385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320624-9306-4D0E-AC25-AC3BFA10DF4D}" type="datetime1">
              <a:rPr lang="fr-FR" smtClean="0"/>
              <a:t>21/03/2017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2C719EB-2E66-4381-A0A3-3ED2BAE45B37}" type="slidenum">
              <a:rPr lang="fr-FR" smtClean="0"/>
              <a:t>‹N°›</a:t>
            </a:fld>
            <a:endParaRPr lang="fr-FR"/>
          </a:p>
        </p:txBody>
      </p:sp>
    </p:spTree>
    <p:extLst>
      <p:ext uri="{BB962C8B-B14F-4D97-AF65-F5344CB8AC3E}">
        <p14:creationId xmlns:p14="http://schemas.microsoft.com/office/powerpoint/2010/main" val="231199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A30110E-464A-4078-BB21-983761446DB8}" type="datetime1">
              <a:rPr lang="fr-FR" smtClean="0"/>
              <a:t>21/03/2017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719EB-2E66-4381-A0A3-3ED2BAE45B37}" type="slidenum">
              <a:rPr lang="fr-FR" smtClean="0"/>
              <a:t>‹N°›</a:t>
            </a:fld>
            <a:endParaRPr lang="fr-FR"/>
          </a:p>
        </p:txBody>
      </p:sp>
    </p:spTree>
    <p:extLst>
      <p:ext uri="{BB962C8B-B14F-4D97-AF65-F5344CB8AC3E}">
        <p14:creationId xmlns:p14="http://schemas.microsoft.com/office/powerpoint/2010/main" val="160283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DE04F13-16B2-4E78-87B8-D5215E3CB720}" type="datetime1">
              <a:rPr lang="fr-FR" smtClean="0"/>
              <a:t>21/03/2017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719EB-2E66-4381-A0A3-3ED2BAE45B37}" type="slidenum">
              <a:rPr lang="fr-FR" smtClean="0"/>
              <a:t>‹N°›</a:t>
            </a:fld>
            <a:endParaRPr lang="fr-FR"/>
          </a:p>
        </p:txBody>
      </p:sp>
    </p:spTree>
    <p:extLst>
      <p:ext uri="{BB962C8B-B14F-4D97-AF65-F5344CB8AC3E}">
        <p14:creationId xmlns:p14="http://schemas.microsoft.com/office/powerpoint/2010/main" val="30297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18382-6715-4C56-B81B-FCD4E4EFFA6C}" type="datetime1">
              <a:rPr lang="fr-FR" smtClean="0"/>
              <a:t>21/03/2017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719EB-2E66-4381-A0A3-3ED2BAE45B37}" type="slidenum">
              <a:rPr lang="fr-FR" smtClean="0"/>
              <a:t>‹N°›</a:t>
            </a:fld>
            <a:endParaRPr lang="fr-FR"/>
          </a:p>
        </p:txBody>
      </p:sp>
    </p:spTree>
    <p:extLst>
      <p:ext uri="{BB962C8B-B14F-4D97-AF65-F5344CB8AC3E}">
        <p14:creationId xmlns:p14="http://schemas.microsoft.com/office/powerpoint/2010/main" val="2532671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2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27.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82.jpeg"/><Relationship Id="rId3" Type="http://schemas.openxmlformats.org/officeDocument/2006/relationships/image" Target="../media/image72.jpeg"/><Relationship Id="rId7" Type="http://schemas.openxmlformats.org/officeDocument/2006/relationships/image" Target="../media/image76.jpeg"/><Relationship Id="rId12" Type="http://schemas.openxmlformats.org/officeDocument/2006/relationships/image" Target="../media/image81.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5.jpeg"/><Relationship Id="rId11" Type="http://schemas.openxmlformats.org/officeDocument/2006/relationships/image" Target="../media/image80.jpeg"/><Relationship Id="rId5" Type="http://schemas.openxmlformats.org/officeDocument/2006/relationships/image" Target="../media/image74.jpeg"/><Relationship Id="rId15" Type="http://schemas.openxmlformats.org/officeDocument/2006/relationships/image" Target="../media/image84.jpe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jpeg"/><Relationship Id="rId14" Type="http://schemas.openxmlformats.org/officeDocument/2006/relationships/image" Target="../media/image83.jpeg"/></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fr/url?sa=i&amp;rct=j&amp;q=&amp;esrc=s&amp;source=images&amp;cd=&amp;cad=rja&amp;uact=8&amp;ved=0ahUKEwik4NOy76HSAhVDOBoKHY7bA7EQjRwIBw&amp;url=http://www.fake-herme-belt.org/tag/tools&amp;bvm=bv.147448319,d.ZGg&amp;psig=AFQjCNHiuGJNDui29BcjerMQplG0wg3DbQ&amp;ust=1487789770497954"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5.gif"/></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hyperlink" Target="http://www.assolasymphorine.com/"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hyperlink" Target="file:///C:\Users\Famille%20CHEVAL\Desktop\Asso%20LA%20SYMPHORINE\ETAT%20DES%20LIEUX%20CHAPELLE.pptx"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26.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lstStyle/>
          <a:p>
            <a:endParaRPr lang="fr-FR" dirty="0"/>
          </a:p>
        </p:txBody>
      </p:sp>
      <p:pic>
        <p:nvPicPr>
          <p:cNvPr id="4" name="Espace réservé du contenu 3"/>
          <p:cNvPicPr>
            <a:picLocks noGrp="1" noChangeAspect="1"/>
          </p:cNvPicPr>
          <p:nvPr>
            <p:ph idx="1"/>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a:off x="-1" y="0"/>
            <a:ext cx="9142741" cy="6858000"/>
          </a:xfrm>
          <a:prstGeom prst="rect">
            <a:avLst/>
          </a:prstGeom>
          <a:ln>
            <a:noFill/>
          </a:ln>
          <a:effectLst>
            <a:softEdge rad="112500"/>
          </a:effectLst>
        </p:spPr>
      </p:pic>
      <p:sp>
        <p:nvSpPr>
          <p:cNvPr id="5" name="Rectangle 4"/>
          <p:cNvSpPr/>
          <p:nvPr/>
        </p:nvSpPr>
        <p:spPr>
          <a:xfrm>
            <a:off x="199046" y="908720"/>
            <a:ext cx="8745919" cy="4524315"/>
          </a:xfrm>
          <a:prstGeom prst="rect">
            <a:avLst/>
          </a:prstGeom>
          <a:noFill/>
        </p:spPr>
        <p:txBody>
          <a:bodyPr wrap="none" lIns="91440" tIns="45720" rIns="91440" bIns="45720">
            <a:spAutoFit/>
          </a:bodyPr>
          <a:lstStyle/>
          <a:p>
            <a:pPr algn="ctr">
              <a:lnSpc>
                <a:spcPct val="150000"/>
              </a:lnSpc>
            </a:pPr>
            <a:r>
              <a:rPr lang="fr-FR" sz="6000" b="1" cap="none" spc="0"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Association La Symphorine</a:t>
            </a:r>
          </a:p>
          <a:p>
            <a:pPr algn="ctr">
              <a:lnSpc>
                <a:spcPct val="150000"/>
              </a:lnSpc>
            </a:pPr>
            <a:r>
              <a:rPr lang="fr-FR" sz="6600" b="1"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Assemblée Générale</a:t>
            </a:r>
          </a:p>
          <a:p>
            <a:pPr algn="ctr">
              <a:lnSpc>
                <a:spcPct val="150000"/>
              </a:lnSpc>
            </a:pPr>
            <a:r>
              <a:rPr lang="fr-FR" sz="6600" b="1" cap="none" spc="0"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26 Février 2017</a:t>
            </a:r>
            <a:endParaRPr lang="fr-FR" sz="6600" b="1" cap="none" spc="0" dirty="0">
              <a:ln w="19050">
                <a:solidFill>
                  <a:schemeClr val="tx1"/>
                </a:solidFill>
                <a:prstDash val="solid"/>
              </a:ln>
              <a:solidFill>
                <a:schemeClr val="accent3"/>
              </a:solidFill>
              <a:effectLst>
                <a:outerShdw blurRad="50000" dist="50800" dir="7500000" algn="tl">
                  <a:srgbClr val="000000">
                    <a:shade val="5000"/>
                    <a:alpha val="35000"/>
                  </a:srgbClr>
                </a:outerShdw>
              </a:effectLst>
            </a:endParaRPr>
          </a:p>
        </p:txBody>
      </p:sp>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4594663"/>
            <a:ext cx="1440160" cy="1786665"/>
          </a:xfrm>
          <a:prstGeom prst="rect">
            <a:avLst/>
          </a:prstGeom>
        </p:spPr>
      </p:pic>
      <p:sp>
        <p:nvSpPr>
          <p:cNvPr id="7" name="Espace réservé de la date 6"/>
          <p:cNvSpPr>
            <a:spLocks noGrp="1"/>
          </p:cNvSpPr>
          <p:nvPr>
            <p:ph type="dt" sz="half" idx="10"/>
          </p:nvPr>
        </p:nvSpPr>
        <p:spPr/>
        <p:txBody>
          <a:bodyPr/>
          <a:lstStyle/>
          <a:p>
            <a:fld id="{8C41F8DB-6F40-40FC-8A06-53CBC61F0666}" type="datetime1">
              <a:rPr lang="fr-FR" smtClean="0"/>
              <a:t>21/03/2017</a:t>
            </a:fld>
            <a:endParaRPr lang="fr-FR"/>
          </a:p>
        </p:txBody>
      </p:sp>
    </p:spTree>
    <p:extLst>
      <p:ext uri="{BB962C8B-B14F-4D97-AF65-F5344CB8AC3E}">
        <p14:creationId xmlns:p14="http://schemas.microsoft.com/office/powerpoint/2010/main" val="182635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75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75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5">
                                            <p:txEl>
                                              <p:pRg st="0" end="0"/>
                                            </p:txEl>
                                          </p:spTgt>
                                        </p:tgtEl>
                                      </p:cBhvr>
                                    </p:animEffect>
                                  </p:childTnLst>
                                </p:cTn>
                              </p:par>
                              <p:par>
                                <p:cTn id="12" presetID="41" presetClass="entr" presetSubtype="0" fill="hold" nodeType="withEffect">
                                  <p:stCondLst>
                                    <p:cond delay="500"/>
                                  </p:stCondLst>
                                  <p:iterate type="lt">
                                    <p:tmPct val="10000"/>
                                  </p:iterate>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75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6" dur="75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5">
                                            <p:txEl>
                                              <p:pRg st="1" end="1"/>
                                            </p:txEl>
                                          </p:spTgt>
                                        </p:tgtEl>
                                      </p:cBhvr>
                                    </p:animEffect>
                                  </p:childTnLst>
                                </p:cTn>
                              </p:par>
                              <p:par>
                                <p:cTn id="19" presetID="41" presetClass="entr" presetSubtype="0" fill="hold" nodeType="withEffect">
                                  <p:stCondLst>
                                    <p:cond delay="1000"/>
                                  </p:stCondLst>
                                  <p:iterate type="lt">
                                    <p:tmPct val="10000"/>
                                  </p:iterate>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75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75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3" dur="75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75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750" tmFilter="0,0; .5, 1; 1, 1"/>
                                        <p:tgtEl>
                                          <p:spTgt spid="5">
                                            <p:txEl>
                                              <p:pRg st="2" end="2"/>
                                            </p:txEl>
                                          </p:spTgt>
                                        </p:tgtEl>
                                      </p:cBhvr>
                                    </p:animEffect>
                                  </p:childTnLst>
                                </p:cTn>
                              </p:par>
                            </p:childTnLst>
                          </p:cTn>
                        </p:par>
                        <p:par>
                          <p:cTn id="26" fill="hold">
                            <p:stCondLst>
                              <p:cond delay="2650"/>
                            </p:stCondLst>
                            <p:childTnLst>
                              <p:par>
                                <p:cTn id="27" presetID="45" presetClass="entr" presetSubtype="0" repeatCount="indefinite"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0"/>
                                        <p:tgtEl>
                                          <p:spTgt spid="6"/>
                                        </p:tgtEl>
                                      </p:cBhvr>
                                    </p:animEffect>
                                    <p:anim calcmode="lin" valueType="num">
                                      <p:cBhvr>
                                        <p:cTn id="30" dur="5000" fill="hold"/>
                                        <p:tgtEl>
                                          <p:spTgt spid="6"/>
                                        </p:tgtEl>
                                        <p:attrNameLst>
                                          <p:attrName>ppt_w</p:attrName>
                                        </p:attrNameLst>
                                      </p:cBhvr>
                                      <p:tavLst>
                                        <p:tav tm="0" fmla="#ppt_w*sin(2.5*pi*$)">
                                          <p:val>
                                            <p:fltVal val="0"/>
                                          </p:val>
                                        </p:tav>
                                        <p:tav tm="100000">
                                          <p:val>
                                            <p:fltVal val="1"/>
                                          </p:val>
                                        </p:tav>
                                      </p:tavLst>
                                    </p:anim>
                                    <p:anim calcmode="lin" valueType="num">
                                      <p:cBhvr>
                                        <p:cTn id="31"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7FE94D0E-A74F-4F85-8605-33AEE00A6D8F}" type="datetime1">
              <a:rPr lang="fr-FR" smtClean="0"/>
              <a:t>21/03/2017</a:t>
            </a:fld>
            <a:endParaRPr lang="fr-F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
        <p:nvSpPr>
          <p:cNvPr id="3" name="ZoneTexte 2"/>
          <p:cNvSpPr txBox="1"/>
          <p:nvPr/>
        </p:nvSpPr>
        <p:spPr>
          <a:xfrm>
            <a:off x="0" y="0"/>
            <a:ext cx="5400600" cy="584775"/>
          </a:xfrm>
          <a:prstGeom prst="rect">
            <a:avLst/>
          </a:prstGeom>
          <a:noFill/>
        </p:spPr>
        <p:txBody>
          <a:bodyPr wrap="square" rtlCol="0">
            <a:spAutoFit/>
          </a:bodyPr>
          <a:lstStyle/>
          <a:p>
            <a:pPr marL="285750" indent="-285750">
              <a:buFont typeface="Wingdings" panose="05000000000000000000" pitchFamily="2" charset="2"/>
              <a:buChar char="ü"/>
            </a:pPr>
            <a:r>
              <a:rPr lang="fr-FR" sz="3200" dirty="0" smtClean="0"/>
              <a:t>Rencontre avec le Diocèse</a:t>
            </a:r>
            <a:endParaRPr lang="fr-FR" sz="3200" dirty="0"/>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3153649" y="4299890"/>
            <a:ext cx="3096344" cy="1987833"/>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4996935" y="1168449"/>
            <a:ext cx="5292000" cy="2973518"/>
          </a:xfrm>
          <a:prstGeom prst="rect">
            <a:avLst/>
          </a:prstGeom>
        </p:spPr>
      </p:pic>
      <p:pic>
        <p:nvPicPr>
          <p:cNvPr id="9" name="Imag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562925"/>
            <a:ext cx="5614789" cy="3154107"/>
          </a:xfrm>
          <a:prstGeom prst="rect">
            <a:avLst/>
          </a:prstGeom>
        </p:spPr>
      </p:pic>
      <p:pic>
        <p:nvPicPr>
          <p:cNvPr id="11" name="Imag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48263" y="3933056"/>
            <a:ext cx="2196000" cy="2928000"/>
          </a:xfrm>
          <a:prstGeom prst="rect">
            <a:avLst/>
          </a:prstGeom>
        </p:spPr>
      </p:pic>
      <p:pic>
        <p:nvPicPr>
          <p:cNvPr id="12" name="Imag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90001" y="4135635"/>
            <a:ext cx="3119999" cy="2340000"/>
          </a:xfrm>
          <a:prstGeom prst="rect">
            <a:avLst/>
          </a:prstGeom>
        </p:spPr>
      </p:pic>
      <p:sp>
        <p:nvSpPr>
          <p:cNvPr id="4" name="ZoneTexte 3"/>
          <p:cNvSpPr txBox="1"/>
          <p:nvPr/>
        </p:nvSpPr>
        <p:spPr>
          <a:xfrm>
            <a:off x="1583668" y="6290156"/>
            <a:ext cx="558062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800" b="1" dirty="0" smtClean="0"/>
              <a:t>Chapelle  toujours affectée au culte</a:t>
            </a:r>
            <a:endParaRPr lang="fr-FR" sz="2800" b="1" dirty="0"/>
          </a:p>
        </p:txBody>
      </p:sp>
    </p:spTree>
    <p:extLst>
      <p:ext uri="{BB962C8B-B14F-4D97-AF65-F5344CB8AC3E}">
        <p14:creationId xmlns:p14="http://schemas.microsoft.com/office/powerpoint/2010/main" val="1684785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1552" y="0"/>
            <a:ext cx="8229600" cy="1143000"/>
          </a:xfrm>
        </p:spPr>
        <p:txBody>
          <a:bodyPr/>
          <a:lstStyle/>
          <a:p>
            <a:r>
              <a:rPr lang="fr-FR" b="1" dirty="0" smtClean="0">
                <a:solidFill>
                  <a:schemeClr val="accent3">
                    <a:lumMod val="50000"/>
                  </a:schemeClr>
                </a:solidFill>
              </a:rPr>
              <a:t>Animation du Site</a:t>
            </a:r>
            <a:endParaRPr lang="fr-FR" b="1" dirty="0">
              <a:solidFill>
                <a:schemeClr val="accent3">
                  <a:lumMod val="50000"/>
                </a:schemeClr>
              </a:solidFill>
            </a:endParaRPr>
          </a:p>
        </p:txBody>
      </p:sp>
      <p:sp>
        <p:nvSpPr>
          <p:cNvPr id="5" name="Espace réservé de la date 4"/>
          <p:cNvSpPr>
            <a:spLocks noGrp="1"/>
          </p:cNvSpPr>
          <p:nvPr>
            <p:ph type="dt" sz="half" idx="10"/>
          </p:nvPr>
        </p:nvSpPr>
        <p:spPr/>
        <p:txBody>
          <a:bodyPr/>
          <a:lstStyle/>
          <a:p>
            <a:fld id="{0F4B7712-02C9-40D7-B17F-A61C50D28929}" type="datetime1">
              <a:rPr lang="fr-FR" smtClean="0"/>
              <a:t>21/03/2017</a:t>
            </a:fld>
            <a:endParaRPr lang="fr-F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
        <p:nvSpPr>
          <p:cNvPr id="3" name="ZoneTexte 2"/>
          <p:cNvSpPr txBox="1"/>
          <p:nvPr/>
        </p:nvSpPr>
        <p:spPr>
          <a:xfrm>
            <a:off x="618381" y="885180"/>
            <a:ext cx="7914059" cy="461665"/>
          </a:xfrm>
          <a:prstGeom prst="rect">
            <a:avLst/>
          </a:prstGeom>
          <a:noFill/>
        </p:spPr>
        <p:txBody>
          <a:bodyPr wrap="square" rtlCol="0">
            <a:spAutoFit/>
          </a:bodyPr>
          <a:lstStyle/>
          <a:p>
            <a:r>
              <a:rPr lang="fr-FR" sz="2400" b="1" dirty="0" smtClean="0"/>
              <a:t>15 MAI 2016: Randonnées Tout Public et Visite de la Chapelle</a:t>
            </a:r>
            <a:endParaRPr lang="fr-FR" sz="2400" b="1" dirty="0"/>
          </a:p>
        </p:txBody>
      </p:sp>
      <p:sp>
        <p:nvSpPr>
          <p:cNvPr id="6" name="ZoneTexte 5"/>
          <p:cNvSpPr txBox="1"/>
          <p:nvPr/>
        </p:nvSpPr>
        <p:spPr>
          <a:xfrm>
            <a:off x="971600" y="6485274"/>
            <a:ext cx="7560840" cy="400110"/>
          </a:xfrm>
          <a:prstGeom prst="rect">
            <a:avLst/>
          </a:prstGeom>
          <a:noFill/>
        </p:spPr>
        <p:txBody>
          <a:bodyPr wrap="square" rtlCol="0">
            <a:spAutoFit/>
          </a:bodyPr>
          <a:lstStyle/>
          <a:p>
            <a:r>
              <a:rPr lang="fr-FR" sz="2000" b="1" dirty="0" smtClean="0"/>
              <a:t>AOUT 2016: Randonnée Nocturne pour les Adhérents (17 Personnes!)</a:t>
            </a:r>
            <a:endParaRPr lang="fr-FR" sz="2000" b="1" dirty="0"/>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9792" y="4211257"/>
            <a:ext cx="3857904" cy="2170071"/>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6000" y="1277051"/>
            <a:ext cx="3888000" cy="2916000"/>
          </a:xfrm>
          <a:prstGeom prst="rect">
            <a:avLst/>
          </a:prstGeom>
        </p:spPr>
      </p:pic>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2" y="1277051"/>
            <a:ext cx="3888000" cy="2916000"/>
          </a:xfrm>
          <a:prstGeom prst="rect">
            <a:avLst/>
          </a:prstGeom>
        </p:spPr>
      </p:pic>
      <p:sp>
        <p:nvSpPr>
          <p:cNvPr id="9" name="ZoneTexte 8"/>
          <p:cNvSpPr txBox="1"/>
          <p:nvPr/>
        </p:nvSpPr>
        <p:spPr>
          <a:xfrm>
            <a:off x="3885668" y="2420888"/>
            <a:ext cx="1370332" cy="830997"/>
          </a:xfrm>
          <a:prstGeom prst="rect">
            <a:avLst/>
          </a:prstGeom>
          <a:noFill/>
        </p:spPr>
        <p:txBody>
          <a:bodyPr wrap="square" rtlCol="0">
            <a:spAutoFit/>
          </a:bodyPr>
          <a:lstStyle/>
          <a:p>
            <a:pPr algn="ctr"/>
            <a:r>
              <a:rPr lang="fr-FR" sz="1600" b="1" dirty="0" smtClean="0">
                <a:solidFill>
                  <a:srgbClr val="00B050"/>
                </a:solidFill>
                <a:latin typeface="Comic Sans MS" panose="030F0702030302020204" pitchFamily="66" charset="0"/>
              </a:rPr>
              <a:t>2 Circuits</a:t>
            </a:r>
          </a:p>
          <a:p>
            <a:pPr algn="ctr"/>
            <a:endParaRPr lang="fr-FR" sz="1600" b="1" dirty="0" smtClean="0">
              <a:solidFill>
                <a:srgbClr val="00B050"/>
              </a:solidFill>
              <a:latin typeface="Comic Sans MS" panose="030F0702030302020204" pitchFamily="66" charset="0"/>
            </a:endParaRPr>
          </a:p>
          <a:p>
            <a:pPr algn="ctr"/>
            <a:r>
              <a:rPr lang="fr-FR" sz="1600" b="1" dirty="0" smtClean="0">
                <a:solidFill>
                  <a:srgbClr val="00B050"/>
                </a:solidFill>
                <a:latin typeface="Comic Sans MS" panose="030F0702030302020204" pitchFamily="66" charset="0"/>
              </a:rPr>
              <a:t>84 Inscrits</a:t>
            </a:r>
            <a:endParaRPr lang="fr-FR" sz="1600" b="1" dirty="0">
              <a:solidFill>
                <a:srgbClr val="00B050"/>
              </a:solidFill>
              <a:latin typeface="Comic Sans MS" panose="030F0702030302020204" pitchFamily="66" charset="0"/>
            </a:endParaRPr>
          </a:p>
        </p:txBody>
      </p:sp>
      <p:sp>
        <p:nvSpPr>
          <p:cNvPr id="11" name="ZoneTexte 10"/>
          <p:cNvSpPr txBox="1"/>
          <p:nvPr/>
        </p:nvSpPr>
        <p:spPr>
          <a:xfrm>
            <a:off x="323528" y="4653137"/>
            <a:ext cx="1802380" cy="830997"/>
          </a:xfrm>
          <a:prstGeom prst="rect">
            <a:avLst/>
          </a:prstGeom>
          <a:noFill/>
        </p:spPr>
        <p:txBody>
          <a:bodyPr wrap="square" rtlCol="0">
            <a:spAutoFit/>
          </a:bodyPr>
          <a:lstStyle/>
          <a:p>
            <a:pPr algn="ctr"/>
            <a:r>
              <a:rPr lang="fr-FR" sz="1600" b="1" dirty="0" smtClean="0">
                <a:solidFill>
                  <a:srgbClr val="00B050"/>
                </a:solidFill>
                <a:latin typeface="Comic Sans MS" panose="030F0702030302020204" pitchFamily="66" charset="0"/>
              </a:rPr>
              <a:t>Visite en continue de la Chapelle</a:t>
            </a:r>
            <a:endParaRPr lang="fr-FR" sz="1600" b="1" dirty="0">
              <a:solidFill>
                <a:srgbClr val="00B050"/>
              </a:solidFill>
              <a:latin typeface="Comic Sans MS" panose="030F0702030302020204" pitchFamily="66" charset="0"/>
            </a:endParaRPr>
          </a:p>
        </p:txBody>
      </p:sp>
      <p:sp>
        <p:nvSpPr>
          <p:cNvPr id="12" name="ZoneTexte 11"/>
          <p:cNvSpPr txBox="1"/>
          <p:nvPr/>
        </p:nvSpPr>
        <p:spPr>
          <a:xfrm>
            <a:off x="7151150" y="4797152"/>
            <a:ext cx="1741329" cy="584775"/>
          </a:xfrm>
          <a:prstGeom prst="rect">
            <a:avLst/>
          </a:prstGeom>
          <a:noFill/>
        </p:spPr>
        <p:txBody>
          <a:bodyPr wrap="square" rtlCol="0">
            <a:spAutoFit/>
          </a:bodyPr>
          <a:lstStyle/>
          <a:p>
            <a:pPr algn="ctr"/>
            <a:r>
              <a:rPr lang="fr-FR" sz="1600" b="1" dirty="0" smtClean="0">
                <a:solidFill>
                  <a:srgbClr val="00B050"/>
                </a:solidFill>
                <a:latin typeface="Comic Sans MS" panose="030F0702030302020204" pitchFamily="66" charset="0"/>
              </a:rPr>
              <a:t>Pique – Nique convivial</a:t>
            </a:r>
            <a:endParaRPr lang="fr-FR" sz="1600" b="1"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4240187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p:spPr>
      </p:pic>
      <p:sp>
        <p:nvSpPr>
          <p:cNvPr id="5" name="Espace réservé de la date 4"/>
          <p:cNvSpPr>
            <a:spLocks noGrp="1"/>
          </p:cNvSpPr>
          <p:nvPr>
            <p:ph type="dt" sz="half" idx="10"/>
          </p:nvPr>
        </p:nvSpPr>
        <p:spPr/>
        <p:txBody>
          <a:bodyPr/>
          <a:lstStyle/>
          <a:p>
            <a:fld id="{6094BC09-EA8A-4742-BD91-DBE3CC28F0D9}" type="datetime1">
              <a:rPr lang="fr-FR" smtClean="0"/>
              <a:t>21/03/2017</a:t>
            </a:fld>
            <a:endParaRPr lang="fr-FR"/>
          </a:p>
        </p:txBody>
      </p:sp>
      <p:pic>
        <p:nvPicPr>
          <p:cNvPr id="10"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
        <p:nvSpPr>
          <p:cNvPr id="6" name="Titre 1"/>
          <p:cNvSpPr>
            <a:spLocks noGrp="1"/>
          </p:cNvSpPr>
          <p:nvPr>
            <p:ph type="title"/>
          </p:nvPr>
        </p:nvSpPr>
        <p:spPr/>
        <p:txBody>
          <a:bodyPr>
            <a:normAutofit fontScale="90000"/>
          </a:bodyPr>
          <a:lstStyle/>
          <a:p>
            <a:r>
              <a:rPr lang="fr-FR" b="1" dirty="0" smtClean="0">
                <a:solidFill>
                  <a:schemeClr val="accent3">
                    <a:lumMod val="50000"/>
                  </a:schemeClr>
                </a:solidFill>
              </a:rPr>
              <a:t>Protection du Patrimoine:</a:t>
            </a:r>
            <a:br>
              <a:rPr lang="fr-FR" b="1" dirty="0" smtClean="0">
                <a:solidFill>
                  <a:schemeClr val="accent3">
                    <a:lumMod val="50000"/>
                  </a:schemeClr>
                </a:solidFill>
              </a:rPr>
            </a:br>
            <a:r>
              <a:rPr lang="fr-FR" b="1" dirty="0" smtClean="0">
                <a:solidFill>
                  <a:schemeClr val="accent3">
                    <a:lumMod val="50000"/>
                  </a:schemeClr>
                </a:solidFill>
              </a:rPr>
              <a:t>Les Chemins Ruraux</a:t>
            </a:r>
            <a:endParaRPr lang="fr-FR" b="1" dirty="0">
              <a:solidFill>
                <a:schemeClr val="accent3">
                  <a:lumMod val="50000"/>
                </a:schemeClr>
              </a:solidFill>
            </a:endParaRPr>
          </a:p>
        </p:txBody>
      </p:sp>
      <p:sp>
        <p:nvSpPr>
          <p:cNvPr id="2" name="ZoneTexte 1"/>
          <p:cNvSpPr txBox="1"/>
          <p:nvPr/>
        </p:nvSpPr>
        <p:spPr>
          <a:xfrm>
            <a:off x="1256944" y="1628800"/>
            <a:ext cx="6699432" cy="1815882"/>
          </a:xfrm>
          <a:prstGeom prst="rect">
            <a:avLst/>
          </a:prstGeom>
          <a:noFill/>
        </p:spPr>
        <p:txBody>
          <a:bodyPr wrap="square" rtlCol="0">
            <a:spAutoFit/>
          </a:bodyPr>
          <a:lstStyle/>
          <a:p>
            <a:pPr marL="285750" indent="-285750" algn="just">
              <a:buFont typeface="Wingdings" panose="05000000000000000000" pitchFamily="2" charset="2"/>
              <a:buChar char="Ø"/>
            </a:pPr>
            <a:r>
              <a:rPr lang="fr-FR" sz="2800" b="1" dirty="0" smtClean="0"/>
              <a:t> </a:t>
            </a:r>
            <a:r>
              <a:rPr lang="fr-FR" sz="2800" b="1" dirty="0" smtClean="0">
                <a:solidFill>
                  <a:srgbClr val="0070C0"/>
                </a:solidFill>
              </a:rPr>
              <a:t>13 Tronçons sur Caylus et 17 sur Puylaroque en cours d’inscription au Plan Départemental des Itinéraires de Petites Randonnées</a:t>
            </a:r>
            <a:endParaRPr lang="fr-FR" sz="2800" b="1" dirty="0">
              <a:solidFill>
                <a:srgbClr val="0070C0"/>
              </a:solidFill>
            </a:endParaRPr>
          </a:p>
        </p:txBody>
      </p:sp>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2996952"/>
            <a:ext cx="4001920" cy="2804922"/>
          </a:xfrm>
          <a:prstGeom prst="rect">
            <a:avLst/>
          </a:prstGeom>
        </p:spPr>
      </p:pic>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072" y="3468009"/>
            <a:ext cx="4001920" cy="2788971"/>
          </a:xfrm>
          <a:prstGeom prst="rect">
            <a:avLst/>
          </a:prstGeom>
        </p:spPr>
      </p:pic>
    </p:spTree>
    <p:extLst>
      <p:ext uri="{BB962C8B-B14F-4D97-AF65-F5344CB8AC3E}">
        <p14:creationId xmlns:p14="http://schemas.microsoft.com/office/powerpoint/2010/main" val="331790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16632"/>
            <a:ext cx="9144000" cy="6552728"/>
          </a:xfrm>
          <a:prstGeom prst="rect">
            <a:avLst/>
          </a:prstGeom>
          <a:noFill/>
          <a:ln w="9525">
            <a:noFill/>
            <a:miter lim="800000"/>
            <a:headEnd/>
            <a:tailEnd/>
          </a:ln>
        </p:spPr>
      </p:pic>
      <p:sp>
        <p:nvSpPr>
          <p:cNvPr id="3" name="ZoneTexte 2"/>
          <p:cNvSpPr txBox="1"/>
          <p:nvPr/>
        </p:nvSpPr>
        <p:spPr>
          <a:xfrm>
            <a:off x="467544" y="764704"/>
            <a:ext cx="8064896" cy="5386090"/>
          </a:xfrm>
          <a:prstGeom prst="rect">
            <a:avLst/>
          </a:prstGeom>
          <a:noFill/>
        </p:spPr>
        <p:txBody>
          <a:bodyPr wrap="square" rtlCol="0">
            <a:spAutoFit/>
          </a:bodyPr>
          <a:lstStyle/>
          <a:p>
            <a:r>
              <a:rPr lang="fr-FR" sz="2400" b="1" dirty="0" smtClean="0">
                <a:solidFill>
                  <a:srgbClr val="3366FF"/>
                </a:solidFill>
              </a:rPr>
              <a:t>Recenser tous les chemins ruraux sur le cadastre des deux communes</a:t>
            </a:r>
            <a:r>
              <a:rPr lang="fr-FR" sz="2400" dirty="0" smtClean="0">
                <a:solidFill>
                  <a:srgbClr val="3366FF"/>
                </a:solidFill>
              </a:rPr>
              <a:t>.</a:t>
            </a:r>
          </a:p>
          <a:p>
            <a:endParaRPr lang="fr-FR" sz="2000" dirty="0" smtClean="0"/>
          </a:p>
          <a:p>
            <a:endParaRPr lang="fr-FR" sz="2000" dirty="0" smtClean="0">
              <a:solidFill>
                <a:srgbClr val="3366FF"/>
              </a:solidFill>
            </a:endParaRPr>
          </a:p>
          <a:p>
            <a:r>
              <a:rPr lang="fr-FR" sz="2400" b="1" dirty="0" smtClean="0">
                <a:solidFill>
                  <a:srgbClr val="3366FF"/>
                </a:solidFill>
              </a:rPr>
              <a:t>S’assurer auprès des deux communes que ces chemins sont toujours sur le domaine communal et que aucunes ventes ou servitudes soient en cours.</a:t>
            </a:r>
          </a:p>
          <a:p>
            <a:endParaRPr lang="fr-FR" sz="2000" dirty="0" smtClean="0"/>
          </a:p>
          <a:p>
            <a:endParaRPr lang="fr-FR" sz="2000" dirty="0" smtClean="0"/>
          </a:p>
          <a:p>
            <a:r>
              <a:rPr lang="fr-FR" sz="2400" b="1" dirty="0" smtClean="0">
                <a:solidFill>
                  <a:srgbClr val="3366FF"/>
                </a:solidFill>
              </a:rPr>
              <a:t>Sélectionner les chemins pouvant contribuer à la création de boucle, au départ de Saint Symphorien et ayant un intérêt patrimonial.</a:t>
            </a:r>
          </a:p>
          <a:p>
            <a:endParaRPr lang="fr-FR" sz="2400" b="1" dirty="0">
              <a:solidFill>
                <a:srgbClr val="3366FF"/>
              </a:solidFill>
            </a:endParaRPr>
          </a:p>
          <a:p>
            <a:r>
              <a:rPr lang="fr-FR" sz="2400" b="1" dirty="0">
                <a:solidFill>
                  <a:srgbClr val="3366FF"/>
                </a:solidFill>
              </a:rPr>
              <a:t>Reconnaissance sur le terrain pour évaluer les travaux de débroussaillage et d’entretien</a:t>
            </a:r>
            <a:r>
              <a:rPr lang="fr-FR" sz="2400" b="1" dirty="0" smtClean="0">
                <a:solidFill>
                  <a:srgbClr val="3366FF"/>
                </a:solidFill>
              </a:rPr>
              <a:t>.</a:t>
            </a:r>
            <a:endParaRPr lang="fr-FR" sz="2400" b="1" dirty="0">
              <a:solidFill>
                <a:srgbClr val="3366FF"/>
              </a:solidFill>
            </a:endParaRPr>
          </a:p>
        </p:txBody>
      </p:sp>
      <p:sp>
        <p:nvSpPr>
          <p:cNvPr id="2" name="Espace réservé de la date 1"/>
          <p:cNvSpPr>
            <a:spLocks noGrp="1"/>
          </p:cNvSpPr>
          <p:nvPr>
            <p:ph type="dt" sz="half" idx="10"/>
          </p:nvPr>
        </p:nvSpPr>
        <p:spPr/>
        <p:txBody>
          <a:bodyPr/>
          <a:lstStyle/>
          <a:p>
            <a:fld id="{E0581350-F46E-4042-A5C2-F248EA9BA930}" type="datetime1">
              <a:rPr lang="fr-FR" smtClean="0"/>
              <a:t>21/03/2017</a:t>
            </a:fld>
            <a:endParaRPr lang="fr-F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Tree>
    <p:extLst>
      <p:ext uri="{BB962C8B-B14F-4D97-AF65-F5344CB8AC3E}">
        <p14:creationId xmlns:p14="http://schemas.microsoft.com/office/powerpoint/2010/main" val="550032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476672"/>
            <a:ext cx="8757735" cy="5976664"/>
          </a:xfrm>
          <a:prstGeom prst="rect">
            <a:avLst/>
          </a:prstGeom>
          <a:noFill/>
          <a:ln w="9525">
            <a:noFill/>
            <a:miter lim="800000"/>
            <a:headEnd/>
            <a:tailEnd/>
          </a:ln>
        </p:spPr>
      </p:pic>
      <p:sp>
        <p:nvSpPr>
          <p:cNvPr id="2" name="Espace réservé de la date 1"/>
          <p:cNvSpPr>
            <a:spLocks noGrp="1"/>
          </p:cNvSpPr>
          <p:nvPr>
            <p:ph type="dt" sz="half" idx="10"/>
          </p:nvPr>
        </p:nvSpPr>
        <p:spPr/>
        <p:txBody>
          <a:bodyPr/>
          <a:lstStyle/>
          <a:p>
            <a:fld id="{928F29B4-35CA-4549-A214-53666D34A84D}" type="datetime1">
              <a:rPr lang="fr-FR" smtClean="0"/>
              <a:t>21/03/2017</a:t>
            </a:fld>
            <a:endParaRPr lang="fr-F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Tree>
    <p:extLst>
      <p:ext uri="{BB962C8B-B14F-4D97-AF65-F5344CB8AC3E}">
        <p14:creationId xmlns:p14="http://schemas.microsoft.com/office/powerpoint/2010/main" val="3099296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404664"/>
            <a:ext cx="6552728" cy="6233084"/>
          </a:xfrm>
          <a:prstGeom prst="rect">
            <a:avLst/>
          </a:prstGeom>
          <a:noFill/>
          <a:ln w="9525">
            <a:noFill/>
            <a:miter lim="800000"/>
            <a:headEnd/>
            <a:tailEnd/>
          </a:ln>
        </p:spPr>
      </p:pic>
      <p:sp>
        <p:nvSpPr>
          <p:cNvPr id="2" name="Espace réservé de la date 1"/>
          <p:cNvSpPr>
            <a:spLocks noGrp="1"/>
          </p:cNvSpPr>
          <p:nvPr>
            <p:ph type="dt" sz="half" idx="10"/>
          </p:nvPr>
        </p:nvSpPr>
        <p:spPr/>
        <p:txBody>
          <a:bodyPr/>
          <a:lstStyle/>
          <a:p>
            <a:fld id="{7473E7C4-61EF-4B5F-A9E4-3B78F2C97579}" type="datetime1">
              <a:rPr lang="fr-FR" smtClean="0"/>
              <a:t>21/03/2017</a:t>
            </a:fld>
            <a:endParaRPr lang="fr-F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Tree>
    <p:extLst>
      <p:ext uri="{BB962C8B-B14F-4D97-AF65-F5344CB8AC3E}">
        <p14:creationId xmlns:p14="http://schemas.microsoft.com/office/powerpoint/2010/main" val="3617263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908720"/>
            <a:ext cx="6336704" cy="5527763"/>
          </a:xfrm>
          <a:prstGeom prst="rect">
            <a:avLst/>
          </a:prstGeom>
          <a:noFill/>
          <a:ln w="9525">
            <a:noFill/>
            <a:miter lim="800000"/>
            <a:headEnd/>
            <a:tailEnd/>
          </a:ln>
        </p:spPr>
      </p:pic>
      <p:sp>
        <p:nvSpPr>
          <p:cNvPr id="3" name="ZoneTexte 2"/>
          <p:cNvSpPr txBox="1"/>
          <p:nvPr/>
        </p:nvSpPr>
        <p:spPr>
          <a:xfrm>
            <a:off x="2771800" y="476672"/>
            <a:ext cx="4680520" cy="369332"/>
          </a:xfrm>
          <a:prstGeom prst="rect">
            <a:avLst/>
          </a:prstGeom>
          <a:noFill/>
        </p:spPr>
        <p:txBody>
          <a:bodyPr wrap="square" rtlCol="0">
            <a:spAutoFit/>
          </a:bodyPr>
          <a:lstStyle/>
          <a:p>
            <a:pPr algn="ctr"/>
            <a:r>
              <a:rPr lang="fr-FR" dirty="0" smtClean="0"/>
              <a:t>Boucle des Combes 6 km</a:t>
            </a:r>
            <a:endParaRPr lang="fr-FR" dirty="0"/>
          </a:p>
        </p:txBody>
      </p:sp>
      <p:sp>
        <p:nvSpPr>
          <p:cNvPr id="2" name="Espace réservé de la date 1"/>
          <p:cNvSpPr>
            <a:spLocks noGrp="1"/>
          </p:cNvSpPr>
          <p:nvPr>
            <p:ph type="dt" sz="half" idx="10"/>
          </p:nvPr>
        </p:nvSpPr>
        <p:spPr/>
        <p:txBody>
          <a:bodyPr/>
          <a:lstStyle/>
          <a:p>
            <a:fld id="{CEF66AD4-3F93-4C94-BE57-BCC43B757AA6}" type="datetime1">
              <a:rPr lang="fr-FR" smtClean="0"/>
              <a:t>21/03/2017</a:t>
            </a:fld>
            <a:endParaRPr lang="fr-FR"/>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Tree>
    <p:extLst>
      <p:ext uri="{BB962C8B-B14F-4D97-AF65-F5344CB8AC3E}">
        <p14:creationId xmlns:p14="http://schemas.microsoft.com/office/powerpoint/2010/main" val="2817732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980728"/>
            <a:ext cx="8733243" cy="4960596"/>
          </a:xfrm>
          <a:prstGeom prst="rect">
            <a:avLst/>
          </a:prstGeom>
          <a:noFill/>
          <a:ln w="9525">
            <a:noFill/>
            <a:miter lim="800000"/>
            <a:headEnd/>
            <a:tailEnd/>
          </a:ln>
        </p:spPr>
      </p:pic>
      <p:sp>
        <p:nvSpPr>
          <p:cNvPr id="5" name="ZoneTexte 4"/>
          <p:cNvSpPr txBox="1"/>
          <p:nvPr/>
        </p:nvSpPr>
        <p:spPr>
          <a:xfrm>
            <a:off x="2411760" y="404664"/>
            <a:ext cx="3528392" cy="369332"/>
          </a:xfrm>
          <a:prstGeom prst="rect">
            <a:avLst/>
          </a:prstGeom>
          <a:noFill/>
        </p:spPr>
        <p:txBody>
          <a:bodyPr wrap="square" rtlCol="0">
            <a:spAutoFit/>
          </a:bodyPr>
          <a:lstStyle/>
          <a:p>
            <a:r>
              <a:rPr lang="fr-FR" dirty="0" smtClean="0"/>
              <a:t>	Boucle de la Salle 11 Km</a:t>
            </a:r>
            <a:endParaRPr lang="fr-FR" dirty="0"/>
          </a:p>
        </p:txBody>
      </p:sp>
      <p:sp>
        <p:nvSpPr>
          <p:cNvPr id="2" name="Espace réservé de la date 1"/>
          <p:cNvSpPr>
            <a:spLocks noGrp="1"/>
          </p:cNvSpPr>
          <p:nvPr>
            <p:ph type="dt" sz="half" idx="10"/>
          </p:nvPr>
        </p:nvSpPr>
        <p:spPr/>
        <p:txBody>
          <a:bodyPr/>
          <a:lstStyle/>
          <a:p>
            <a:fld id="{8473FD75-796A-4C3D-93A5-43E4640228C6}" type="datetime1">
              <a:rPr lang="fr-FR" smtClean="0"/>
              <a:t>21/03/2017</a:t>
            </a:fld>
            <a:endParaRPr lang="fr-F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Tree>
    <p:extLst>
      <p:ext uri="{BB962C8B-B14F-4D97-AF65-F5344CB8AC3E}">
        <p14:creationId xmlns:p14="http://schemas.microsoft.com/office/powerpoint/2010/main" val="2050721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980728"/>
            <a:ext cx="6552728" cy="5645427"/>
          </a:xfrm>
          <a:prstGeom prst="rect">
            <a:avLst/>
          </a:prstGeom>
          <a:noFill/>
          <a:ln w="9525">
            <a:noFill/>
            <a:miter lim="800000"/>
            <a:headEnd/>
            <a:tailEnd/>
          </a:ln>
        </p:spPr>
      </p:pic>
      <p:sp>
        <p:nvSpPr>
          <p:cNvPr id="3" name="ZoneTexte 2"/>
          <p:cNvSpPr txBox="1"/>
          <p:nvPr/>
        </p:nvSpPr>
        <p:spPr>
          <a:xfrm>
            <a:off x="2267744" y="548680"/>
            <a:ext cx="5040560" cy="369332"/>
          </a:xfrm>
          <a:prstGeom prst="rect">
            <a:avLst/>
          </a:prstGeom>
          <a:noFill/>
        </p:spPr>
        <p:txBody>
          <a:bodyPr wrap="square" rtlCol="0">
            <a:spAutoFit/>
          </a:bodyPr>
          <a:lstStyle/>
          <a:p>
            <a:pPr algn="ctr"/>
            <a:r>
              <a:rPr lang="fr-FR" dirty="0" smtClean="0"/>
              <a:t>Boucle de Cairns 7,5 km</a:t>
            </a:r>
            <a:endParaRPr lang="fr-FR" dirty="0"/>
          </a:p>
        </p:txBody>
      </p:sp>
      <p:sp>
        <p:nvSpPr>
          <p:cNvPr id="2" name="Espace réservé de la date 1"/>
          <p:cNvSpPr>
            <a:spLocks noGrp="1"/>
          </p:cNvSpPr>
          <p:nvPr>
            <p:ph type="dt" sz="half" idx="10"/>
          </p:nvPr>
        </p:nvSpPr>
        <p:spPr/>
        <p:txBody>
          <a:bodyPr/>
          <a:lstStyle/>
          <a:p>
            <a:fld id="{654F115E-1D86-4F8A-856E-0839F3089C8A}" type="datetime1">
              <a:rPr lang="fr-FR" smtClean="0"/>
              <a:t>21/03/2017</a:t>
            </a:fld>
            <a:endParaRPr lang="fr-FR"/>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Tree>
    <p:extLst>
      <p:ext uri="{BB962C8B-B14F-4D97-AF65-F5344CB8AC3E}">
        <p14:creationId xmlns:p14="http://schemas.microsoft.com/office/powerpoint/2010/main" val="493074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1720" y="1052736"/>
            <a:ext cx="4896544" cy="5376597"/>
          </a:xfrm>
          <a:prstGeom prst="rect">
            <a:avLst/>
          </a:prstGeom>
          <a:noFill/>
          <a:ln w="9525">
            <a:noFill/>
            <a:miter lim="800000"/>
            <a:headEnd/>
            <a:tailEnd/>
          </a:ln>
        </p:spPr>
      </p:pic>
      <p:sp>
        <p:nvSpPr>
          <p:cNvPr id="3" name="ZoneTexte 2"/>
          <p:cNvSpPr txBox="1"/>
          <p:nvPr/>
        </p:nvSpPr>
        <p:spPr>
          <a:xfrm>
            <a:off x="2051720" y="476672"/>
            <a:ext cx="4752528" cy="369332"/>
          </a:xfrm>
          <a:prstGeom prst="rect">
            <a:avLst/>
          </a:prstGeom>
          <a:noFill/>
        </p:spPr>
        <p:txBody>
          <a:bodyPr wrap="square" rtlCol="0">
            <a:spAutoFit/>
          </a:bodyPr>
          <a:lstStyle/>
          <a:p>
            <a:pPr algn="ctr"/>
            <a:r>
              <a:rPr lang="fr-FR" dirty="0" smtClean="0"/>
              <a:t>Boucle du moulin de </a:t>
            </a:r>
            <a:r>
              <a:rPr lang="fr-FR" dirty="0" err="1" smtClean="0"/>
              <a:t>Farinel</a:t>
            </a:r>
            <a:r>
              <a:rPr lang="fr-FR" dirty="0" smtClean="0"/>
              <a:t>  6 km</a:t>
            </a:r>
            <a:endParaRPr lang="fr-FR" dirty="0"/>
          </a:p>
        </p:txBody>
      </p:sp>
      <p:sp>
        <p:nvSpPr>
          <p:cNvPr id="2" name="Espace réservé de la date 1"/>
          <p:cNvSpPr>
            <a:spLocks noGrp="1"/>
          </p:cNvSpPr>
          <p:nvPr>
            <p:ph type="dt" sz="half" idx="10"/>
          </p:nvPr>
        </p:nvSpPr>
        <p:spPr/>
        <p:txBody>
          <a:bodyPr/>
          <a:lstStyle/>
          <a:p>
            <a:fld id="{A5F7BA02-82AD-4706-9216-D1812470466B}" type="datetime1">
              <a:rPr lang="fr-FR" smtClean="0"/>
              <a:t>21/03/2017</a:t>
            </a:fld>
            <a:endParaRPr lang="fr-FR"/>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Tree>
    <p:extLst>
      <p:ext uri="{BB962C8B-B14F-4D97-AF65-F5344CB8AC3E}">
        <p14:creationId xmlns:p14="http://schemas.microsoft.com/office/powerpoint/2010/main" val="2662813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e la date 8"/>
          <p:cNvSpPr>
            <a:spLocks noGrp="1"/>
          </p:cNvSpPr>
          <p:nvPr>
            <p:ph type="dt" sz="half" idx="10"/>
          </p:nvPr>
        </p:nvSpPr>
        <p:spPr/>
        <p:txBody>
          <a:bodyPr/>
          <a:lstStyle/>
          <a:p>
            <a:fld id="{B1FD941C-A85A-4195-A3A0-9EFA5A927E82}" type="datetime1">
              <a:rPr lang="fr-FR" smtClean="0"/>
              <a:t>21/03/2017</a:t>
            </a:fld>
            <a:endParaRPr lang="fr-FR"/>
          </a:p>
        </p:txBody>
      </p:sp>
      <p:pic>
        <p:nvPicPr>
          <p:cNvPr id="10"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5624" y="5958000"/>
            <a:ext cx="725455" cy="900000"/>
          </a:xfrm>
          <a:prstGeom prst="rect">
            <a:avLst/>
          </a:prstGeom>
        </p:spPr>
      </p:pic>
      <p:pic>
        <p:nvPicPr>
          <p:cNvPr id="11" name="Espace réservé du contenu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63" y="25499"/>
            <a:ext cx="5800941" cy="3259485"/>
          </a:xfrm>
          <a:prstGeom prst="rect">
            <a:avLst/>
          </a:prstGeom>
          <a:ln>
            <a:noFill/>
          </a:ln>
          <a:effectLst>
            <a:softEdge rad="112500"/>
          </a:effectLst>
        </p:spPr>
      </p:pic>
      <p:pic>
        <p:nvPicPr>
          <p:cNvPr id="12" name="Espace réservé du contenu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682922"/>
            <a:ext cx="5652120" cy="3175078"/>
          </a:xfrm>
          <a:prstGeom prst="rect">
            <a:avLst/>
          </a:prstGeom>
          <a:ln>
            <a:noFill/>
          </a:ln>
          <a:effectLst>
            <a:softEdge rad="112500"/>
          </a:effectLst>
        </p:spPr>
      </p:pic>
      <p:pic>
        <p:nvPicPr>
          <p:cNvPr id="13" name="Imag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92364" y="2246725"/>
            <a:ext cx="5051636" cy="2838459"/>
          </a:xfrm>
          <a:prstGeom prst="rect">
            <a:avLst/>
          </a:prstGeom>
          <a:ln>
            <a:noFill/>
          </a:ln>
          <a:effectLst>
            <a:softEdge rad="112500"/>
          </a:effectLst>
        </p:spPr>
      </p:pic>
      <p:sp>
        <p:nvSpPr>
          <p:cNvPr id="2" name="Titre 1"/>
          <p:cNvSpPr>
            <a:spLocks noGrp="1"/>
          </p:cNvSpPr>
          <p:nvPr>
            <p:ph type="title"/>
          </p:nvPr>
        </p:nvSpPr>
        <p:spPr>
          <a:xfrm>
            <a:off x="2482682" y="260648"/>
            <a:ext cx="6624736" cy="1143000"/>
          </a:xfrm>
        </p:spPr>
        <p:txBody>
          <a:bodyPr>
            <a:noAutofit/>
          </a:bodyPr>
          <a:lstStyle/>
          <a:p>
            <a:r>
              <a:rPr lang="fr-FR" b="1" dirty="0" smtClean="0"/>
              <a:t>Création de L’association</a:t>
            </a:r>
            <a:br>
              <a:rPr lang="fr-FR" b="1" dirty="0" smtClean="0"/>
            </a:br>
            <a:r>
              <a:rPr lang="fr-FR" b="1" dirty="0" smtClean="0"/>
              <a:t>le 21 Février 2016</a:t>
            </a:r>
            <a:endParaRPr lang="fr-FR" b="1" dirty="0"/>
          </a:p>
        </p:txBody>
      </p:sp>
    </p:spTree>
    <p:extLst>
      <p:ext uri="{BB962C8B-B14F-4D97-AF65-F5344CB8AC3E}">
        <p14:creationId xmlns:p14="http://schemas.microsoft.com/office/powerpoint/2010/main" val="1660382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980728"/>
            <a:ext cx="6307901" cy="5101979"/>
          </a:xfrm>
          <a:prstGeom prst="rect">
            <a:avLst/>
          </a:prstGeom>
          <a:noFill/>
          <a:ln w="9525">
            <a:noFill/>
            <a:miter lim="800000"/>
            <a:headEnd/>
            <a:tailEnd/>
          </a:ln>
        </p:spPr>
      </p:pic>
      <p:sp>
        <p:nvSpPr>
          <p:cNvPr id="3" name="ZoneTexte 2"/>
          <p:cNvSpPr txBox="1"/>
          <p:nvPr/>
        </p:nvSpPr>
        <p:spPr>
          <a:xfrm>
            <a:off x="2051720" y="404664"/>
            <a:ext cx="5328592" cy="369332"/>
          </a:xfrm>
          <a:prstGeom prst="rect">
            <a:avLst/>
          </a:prstGeom>
          <a:noFill/>
        </p:spPr>
        <p:txBody>
          <a:bodyPr wrap="square" rtlCol="0">
            <a:spAutoFit/>
          </a:bodyPr>
          <a:lstStyle/>
          <a:p>
            <a:pPr algn="ctr"/>
            <a:r>
              <a:rPr lang="fr-FR" dirty="0" smtClean="0"/>
              <a:t>Variante boucle du moulin de </a:t>
            </a:r>
            <a:r>
              <a:rPr lang="fr-FR" dirty="0" err="1" smtClean="0"/>
              <a:t>Farinel</a:t>
            </a:r>
            <a:r>
              <a:rPr lang="fr-FR" dirty="0" smtClean="0"/>
              <a:t> 6 km</a:t>
            </a:r>
            <a:endParaRPr lang="fr-FR" dirty="0"/>
          </a:p>
        </p:txBody>
      </p:sp>
      <p:sp>
        <p:nvSpPr>
          <p:cNvPr id="2" name="Espace réservé de la date 1"/>
          <p:cNvSpPr>
            <a:spLocks noGrp="1"/>
          </p:cNvSpPr>
          <p:nvPr>
            <p:ph type="dt" sz="half" idx="10"/>
          </p:nvPr>
        </p:nvSpPr>
        <p:spPr/>
        <p:txBody>
          <a:bodyPr/>
          <a:lstStyle/>
          <a:p>
            <a:fld id="{324FBC7E-CEEC-44F2-B320-FCABF516BFA9}" type="datetime1">
              <a:rPr lang="fr-FR" smtClean="0"/>
              <a:t>21/03/2017</a:t>
            </a:fld>
            <a:endParaRPr lang="fr-FR"/>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Tree>
    <p:extLst>
      <p:ext uri="{BB962C8B-B14F-4D97-AF65-F5344CB8AC3E}">
        <p14:creationId xmlns:p14="http://schemas.microsoft.com/office/powerpoint/2010/main" val="1341729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1196752"/>
            <a:ext cx="6475352" cy="5464018"/>
          </a:xfrm>
          <a:prstGeom prst="rect">
            <a:avLst/>
          </a:prstGeom>
          <a:noFill/>
          <a:ln w="9525">
            <a:noFill/>
            <a:miter lim="800000"/>
            <a:headEnd/>
            <a:tailEnd/>
          </a:ln>
        </p:spPr>
      </p:pic>
      <p:sp>
        <p:nvSpPr>
          <p:cNvPr id="3" name="ZoneTexte 2"/>
          <p:cNvSpPr txBox="1"/>
          <p:nvPr/>
        </p:nvSpPr>
        <p:spPr>
          <a:xfrm>
            <a:off x="1691680" y="692696"/>
            <a:ext cx="5976664" cy="369332"/>
          </a:xfrm>
          <a:prstGeom prst="rect">
            <a:avLst/>
          </a:prstGeom>
          <a:noFill/>
        </p:spPr>
        <p:txBody>
          <a:bodyPr wrap="square" rtlCol="0">
            <a:spAutoFit/>
          </a:bodyPr>
          <a:lstStyle/>
          <a:p>
            <a:r>
              <a:rPr lang="fr-FR" dirty="0" smtClean="0"/>
              <a:t>Grande boucle St Symphorien-Mouillac-Puylaroque 19 km</a:t>
            </a:r>
            <a:endParaRPr lang="fr-FR" dirty="0"/>
          </a:p>
        </p:txBody>
      </p:sp>
      <p:sp>
        <p:nvSpPr>
          <p:cNvPr id="2" name="Espace réservé de la date 1"/>
          <p:cNvSpPr>
            <a:spLocks noGrp="1"/>
          </p:cNvSpPr>
          <p:nvPr>
            <p:ph type="dt" sz="half" idx="10"/>
          </p:nvPr>
        </p:nvSpPr>
        <p:spPr/>
        <p:txBody>
          <a:bodyPr/>
          <a:lstStyle/>
          <a:p>
            <a:fld id="{8CE38417-DF24-4954-A5A1-DAA0D3AF99FB}" type="datetime1">
              <a:rPr lang="fr-FR" smtClean="0"/>
              <a:t>21/03/2017</a:t>
            </a:fld>
            <a:endParaRPr lang="fr-FR"/>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Tree>
    <p:extLst>
      <p:ext uri="{BB962C8B-B14F-4D97-AF65-F5344CB8AC3E}">
        <p14:creationId xmlns:p14="http://schemas.microsoft.com/office/powerpoint/2010/main" val="2165905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548680"/>
            <a:ext cx="8343535" cy="5904656"/>
          </a:xfrm>
          <a:prstGeom prst="rect">
            <a:avLst/>
          </a:prstGeom>
          <a:noFill/>
          <a:ln w="9525">
            <a:noFill/>
            <a:miter lim="800000"/>
            <a:headEnd/>
            <a:tailEnd/>
          </a:ln>
        </p:spPr>
      </p:pic>
      <p:sp>
        <p:nvSpPr>
          <p:cNvPr id="3" name="ZoneTexte 2"/>
          <p:cNvSpPr txBox="1"/>
          <p:nvPr/>
        </p:nvSpPr>
        <p:spPr>
          <a:xfrm>
            <a:off x="3347864" y="0"/>
            <a:ext cx="2304256" cy="523220"/>
          </a:xfrm>
          <a:prstGeom prst="rect">
            <a:avLst/>
          </a:prstGeom>
          <a:noFill/>
        </p:spPr>
        <p:txBody>
          <a:bodyPr wrap="square" rtlCol="0">
            <a:spAutoFit/>
          </a:bodyPr>
          <a:lstStyle/>
          <a:p>
            <a:pPr algn="ctr"/>
            <a:r>
              <a:rPr lang="fr-FR" dirty="0" smtClean="0"/>
              <a:t> </a:t>
            </a:r>
            <a:r>
              <a:rPr lang="fr-FR" sz="2800" b="1" dirty="0" smtClean="0"/>
              <a:t>75 km</a:t>
            </a:r>
            <a:endParaRPr lang="fr-FR" sz="2800" b="1" dirty="0"/>
          </a:p>
        </p:txBody>
      </p:sp>
      <p:sp>
        <p:nvSpPr>
          <p:cNvPr id="2" name="Espace réservé de la date 1"/>
          <p:cNvSpPr>
            <a:spLocks noGrp="1"/>
          </p:cNvSpPr>
          <p:nvPr>
            <p:ph type="dt" sz="half" idx="10"/>
          </p:nvPr>
        </p:nvSpPr>
        <p:spPr/>
        <p:txBody>
          <a:bodyPr/>
          <a:lstStyle/>
          <a:p>
            <a:fld id="{E23D09B8-71C8-4FFA-8B73-496641F37A9C}" type="datetime1">
              <a:rPr lang="fr-FR" smtClean="0"/>
              <a:t>21/03/2017</a:t>
            </a:fld>
            <a:endParaRPr lang="fr-FR"/>
          </a:p>
        </p:txBody>
      </p:sp>
    </p:spTree>
    <p:extLst>
      <p:ext uri="{BB962C8B-B14F-4D97-AF65-F5344CB8AC3E}">
        <p14:creationId xmlns:p14="http://schemas.microsoft.com/office/powerpoint/2010/main" val="272572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779806">
            <a:off x="-2138839" y="686379"/>
            <a:ext cx="7848872" cy="646331"/>
          </a:xfrm>
          <a:prstGeom prst="rect">
            <a:avLst/>
          </a:prstGeom>
        </p:spPr>
        <p:txBody>
          <a:bodyPr wrap="square">
            <a:spAutoFit/>
          </a:bodyPr>
          <a:lstStyle/>
          <a:p>
            <a:r>
              <a:rPr lang="fr-FR" sz="3600" dirty="0" smtClean="0"/>
              <a:t>		</a:t>
            </a:r>
            <a:r>
              <a:rPr lang="fr-FR" sz="2000" dirty="0" smtClean="0"/>
              <a:t>imprescriptibles et inaliénables</a:t>
            </a:r>
            <a:endParaRPr lang="fr-FR" sz="2000" dirty="0"/>
          </a:p>
        </p:txBody>
      </p:sp>
      <p:sp>
        <p:nvSpPr>
          <p:cNvPr id="3" name="ZoneTexte 2"/>
          <p:cNvSpPr txBox="1"/>
          <p:nvPr/>
        </p:nvSpPr>
        <p:spPr>
          <a:xfrm>
            <a:off x="2915816" y="980728"/>
            <a:ext cx="3240360" cy="2492990"/>
          </a:xfrm>
          <a:prstGeom prst="rect">
            <a:avLst/>
          </a:prstGeom>
          <a:noFill/>
        </p:spPr>
        <p:txBody>
          <a:bodyPr wrap="square" rtlCol="0">
            <a:spAutoFit/>
          </a:bodyPr>
          <a:lstStyle/>
          <a:p>
            <a:pPr algn="ctr"/>
            <a:r>
              <a:rPr lang="fr-FR" sz="4000" dirty="0" smtClean="0"/>
              <a:t>PDIPR</a:t>
            </a:r>
          </a:p>
          <a:p>
            <a:pPr algn="ctr"/>
            <a:r>
              <a:rPr lang="fr-FR" sz="1600" b="1" dirty="0" smtClean="0"/>
              <a:t>Le Plan Départemental des Itinéraires de Promenade et de Randonnée</a:t>
            </a:r>
          </a:p>
          <a:p>
            <a:pPr algn="ctr"/>
            <a:r>
              <a:rPr lang="fr-FR" sz="2800" dirty="0" smtClean="0"/>
              <a:t>  </a:t>
            </a:r>
            <a:endParaRPr lang="fr-FR" sz="4000" dirty="0" smtClean="0"/>
          </a:p>
          <a:p>
            <a:pPr algn="ctr"/>
            <a:endParaRPr lang="fr-FR" sz="4000" dirty="0"/>
          </a:p>
        </p:txBody>
      </p:sp>
      <p:sp>
        <p:nvSpPr>
          <p:cNvPr id="5" name="ZoneTexte 4"/>
          <p:cNvSpPr txBox="1"/>
          <p:nvPr/>
        </p:nvSpPr>
        <p:spPr>
          <a:xfrm>
            <a:off x="1475656" y="2060848"/>
            <a:ext cx="5832648" cy="3877985"/>
          </a:xfrm>
          <a:prstGeom prst="rect">
            <a:avLst/>
          </a:prstGeom>
          <a:noFill/>
        </p:spPr>
        <p:txBody>
          <a:bodyPr wrap="square" rtlCol="0">
            <a:spAutoFit/>
          </a:bodyPr>
          <a:lstStyle/>
          <a:p>
            <a:endParaRPr lang="fr-FR" dirty="0" smtClean="0"/>
          </a:p>
          <a:p>
            <a:endParaRPr lang="fr-FR" dirty="0" smtClean="0"/>
          </a:p>
          <a:p>
            <a:r>
              <a:rPr lang="fr-FR" dirty="0" smtClean="0"/>
              <a:t>Ce Plan prévu dans les lois de décentralisation, en particulier celle de juillet 1983 donne aux Conseils départementaux la prérogative de </a:t>
            </a:r>
            <a:r>
              <a:rPr lang="fr-FR" u="sng" dirty="0" smtClean="0"/>
              <a:t>créer un véritable conservatoire des chemins ruraux</a:t>
            </a:r>
            <a:r>
              <a:rPr lang="fr-FR" dirty="0" smtClean="0"/>
              <a:t> permettant aux communes d’inscrire dans cet outil les chemins ruraux, qu’elles souhaitaient préserver,</a:t>
            </a:r>
          </a:p>
          <a:p>
            <a:endParaRPr lang="fr-FR" dirty="0" smtClean="0"/>
          </a:p>
          <a:p>
            <a:r>
              <a:rPr lang="fr-FR" dirty="0" smtClean="0"/>
              <a:t>	</a:t>
            </a:r>
            <a:endParaRPr lang="fr-FR" sz="2800" dirty="0" smtClean="0">
              <a:solidFill>
                <a:srgbClr val="FF0000"/>
              </a:solidFill>
            </a:endParaRPr>
          </a:p>
          <a:p>
            <a:endParaRPr lang="fr-FR" sz="2800" dirty="0" smtClean="0">
              <a:solidFill>
                <a:srgbClr val="FF0000"/>
              </a:solidFill>
            </a:endParaRPr>
          </a:p>
          <a:p>
            <a:r>
              <a:rPr lang="fr-FR" sz="2800" dirty="0" smtClean="0">
                <a:solidFill>
                  <a:srgbClr val="FF0000"/>
                </a:solidFill>
              </a:rPr>
              <a:t>inscription qui vont les rendre 	</a:t>
            </a:r>
            <a:r>
              <a:rPr lang="fr-FR" sz="2800" u="sng" dirty="0" smtClean="0">
                <a:solidFill>
                  <a:srgbClr val="FF0000"/>
                </a:solidFill>
              </a:rPr>
              <a:t>Imprescriptibles et Inaliénables </a:t>
            </a:r>
            <a:r>
              <a:rPr lang="fr-FR" sz="2800" u="sng" dirty="0" smtClean="0"/>
              <a:t> </a:t>
            </a:r>
            <a:endParaRPr lang="fr-FR" sz="2800" u="sng" dirty="0"/>
          </a:p>
        </p:txBody>
      </p:sp>
      <p:sp>
        <p:nvSpPr>
          <p:cNvPr id="6" name="ZoneTexte 5"/>
          <p:cNvSpPr txBox="1"/>
          <p:nvPr/>
        </p:nvSpPr>
        <p:spPr>
          <a:xfrm>
            <a:off x="2195736" y="4221088"/>
            <a:ext cx="4320480" cy="646331"/>
          </a:xfrm>
          <a:prstGeom prst="rect">
            <a:avLst/>
          </a:prstGeom>
          <a:noFill/>
        </p:spPr>
        <p:txBody>
          <a:bodyPr wrap="square" rtlCol="0">
            <a:spAutoFit/>
          </a:bodyPr>
          <a:lstStyle/>
          <a:p>
            <a:r>
              <a:rPr lang="fr-FR" dirty="0" smtClean="0"/>
              <a:t>12 km sur la commune de Puylaroque</a:t>
            </a:r>
          </a:p>
          <a:p>
            <a:r>
              <a:rPr lang="fr-FR" dirty="0" smtClean="0"/>
              <a:t>10 km sur la commune de Caylus</a:t>
            </a:r>
          </a:p>
        </p:txBody>
      </p:sp>
      <p:sp>
        <p:nvSpPr>
          <p:cNvPr id="7" name="ZoneTexte 6"/>
          <p:cNvSpPr txBox="1"/>
          <p:nvPr/>
        </p:nvSpPr>
        <p:spPr>
          <a:xfrm rot="2439899">
            <a:off x="6102857" y="793621"/>
            <a:ext cx="2858609" cy="1508105"/>
          </a:xfrm>
          <a:prstGeom prst="rect">
            <a:avLst/>
          </a:prstGeom>
          <a:noFill/>
        </p:spPr>
        <p:txBody>
          <a:bodyPr wrap="square" rtlCol="0">
            <a:spAutoFit/>
          </a:bodyPr>
          <a:lstStyle/>
          <a:p>
            <a:r>
              <a:rPr lang="fr-FR" sz="2000" dirty="0" smtClean="0"/>
              <a:t>soutie</a:t>
            </a:r>
            <a:r>
              <a:rPr lang="fr-FR" dirty="0" smtClean="0"/>
              <a:t>n financier du Conseil Départemental et technique pour les communautés de communes</a:t>
            </a:r>
          </a:p>
          <a:p>
            <a:r>
              <a:rPr lang="fr-FR" dirty="0" smtClean="0"/>
              <a:t> </a:t>
            </a:r>
            <a:endParaRPr lang="fr-FR" dirty="0"/>
          </a:p>
        </p:txBody>
      </p:sp>
      <p:sp>
        <p:nvSpPr>
          <p:cNvPr id="4" name="Espace réservé de la date 3"/>
          <p:cNvSpPr>
            <a:spLocks noGrp="1"/>
          </p:cNvSpPr>
          <p:nvPr>
            <p:ph type="dt" sz="half" idx="10"/>
          </p:nvPr>
        </p:nvSpPr>
        <p:spPr/>
        <p:txBody>
          <a:bodyPr/>
          <a:lstStyle/>
          <a:p>
            <a:fld id="{BD3B43C9-5E95-43E7-B14B-8DA61FE429F4}" type="datetime1">
              <a:rPr lang="fr-FR" smtClean="0"/>
              <a:t>21/03/2017</a:t>
            </a:fld>
            <a:endParaRPr lang="fr-F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Tree>
    <p:extLst>
      <p:ext uri="{BB962C8B-B14F-4D97-AF65-F5344CB8AC3E}">
        <p14:creationId xmlns:p14="http://schemas.microsoft.com/office/powerpoint/2010/main" val="2120651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04664"/>
            <a:ext cx="8064896" cy="954107"/>
          </a:xfrm>
          <a:prstGeom prst="rect">
            <a:avLst/>
          </a:prstGeom>
          <a:noFill/>
        </p:spPr>
        <p:txBody>
          <a:bodyPr wrap="square" rtlCol="0">
            <a:spAutoFit/>
          </a:bodyPr>
          <a:lstStyle/>
          <a:p>
            <a:pPr lvl="0" eaLnBrk="0" fontAlgn="base" hangingPunct="0">
              <a:spcBef>
                <a:spcPct val="0"/>
              </a:spcBef>
              <a:spcAft>
                <a:spcPct val="0"/>
              </a:spcAft>
              <a:buFontTx/>
              <a:buChar char="•"/>
              <a:tabLst>
                <a:tab pos="3511550" algn="l"/>
              </a:tabLst>
            </a:pPr>
            <a:endParaRPr lang="fr-FR" sz="2800" dirty="0" smtClean="0">
              <a:ea typeface="Calibri" pitchFamily="34" charset="0"/>
              <a:cs typeface="Arial" pitchFamily="34" charset="0"/>
            </a:endParaRPr>
          </a:p>
          <a:p>
            <a:r>
              <a:rPr lang="fr-FR" sz="2800" dirty="0" smtClean="0">
                <a:ea typeface="Calibri" pitchFamily="34" charset="0"/>
                <a:cs typeface="Arial" pitchFamily="34" charset="0"/>
              </a:rPr>
              <a:t> </a:t>
            </a:r>
            <a:endParaRPr lang="fr-FR" sz="2800" dirty="0" smtClean="0"/>
          </a:p>
        </p:txBody>
      </p:sp>
      <p:sp>
        <p:nvSpPr>
          <p:cNvPr id="3" name="ZoneTexte 2"/>
          <p:cNvSpPr txBox="1"/>
          <p:nvPr/>
        </p:nvSpPr>
        <p:spPr>
          <a:xfrm>
            <a:off x="2051720" y="332656"/>
            <a:ext cx="4968552" cy="646331"/>
          </a:xfrm>
          <a:prstGeom prst="rect">
            <a:avLst/>
          </a:prstGeom>
          <a:noFill/>
        </p:spPr>
        <p:txBody>
          <a:bodyPr wrap="square" rtlCol="0">
            <a:spAutoFit/>
          </a:bodyPr>
          <a:lstStyle/>
          <a:p>
            <a:pPr algn="ctr"/>
            <a:r>
              <a:rPr lang="fr-FR" b="1" dirty="0" smtClean="0"/>
              <a:t>Convention  entre les deux communes et</a:t>
            </a:r>
          </a:p>
          <a:p>
            <a:pPr algn="ctr"/>
            <a:r>
              <a:rPr lang="fr-FR" b="1" dirty="0" smtClean="0"/>
              <a:t>la Symphorine </a:t>
            </a:r>
            <a:endParaRPr lang="fr-FR" b="1" dirty="0"/>
          </a:p>
        </p:txBody>
      </p:sp>
      <p:sp>
        <p:nvSpPr>
          <p:cNvPr id="27649" name="Rectangle 1"/>
          <p:cNvSpPr>
            <a:spLocks noChangeArrowheads="1"/>
          </p:cNvSpPr>
          <p:nvPr/>
        </p:nvSpPr>
        <p:spPr bwMode="auto">
          <a:xfrm>
            <a:off x="360040" y="980728"/>
            <a:ext cx="831641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1820863"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Entre les soussignés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1820863"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L’association </a:t>
            </a: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représentée par M. Mme ……………………, son (sa) Président(e), dûment habilité(e) par délibération du …………., dont le siège social est ………………………………………………………………., ci-dessous désignée « l’Association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820863"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D’une part,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820863"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1820863"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Commune de</a:t>
            </a: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représentée par son Maire,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820863"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D’autre part,</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just" defTabSz="914400" rtl="0" eaLnBrk="0" fontAlgn="base" latinLnBrk="0" hangingPunct="0">
              <a:lnSpc>
                <a:spcPct val="100000"/>
              </a:lnSpc>
              <a:spcBef>
                <a:spcPct val="0"/>
              </a:spcBef>
              <a:spcAft>
                <a:spcPct val="0"/>
              </a:spcAft>
              <a:buClrTx/>
              <a:buSzTx/>
              <a:buFontTx/>
              <a:buChar char="•"/>
              <a:tabLst>
                <a:tab pos="457200" algn="l"/>
                <a:tab pos="1820863"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Article 1 : Objet de la convention</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1820863" algn="l"/>
              </a:tabLst>
            </a:pPr>
            <a:r>
              <a:rPr kumimoji="0" 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présente convention a pour objet de permettre l’ouverture, l’entretien, le balisage, et la circulation piétonne, équestre ou cycliste non motorisée sur des chemins inscrits au Plan Départemental des Itinéraires de Promenade et de Randonnée (PDIPR).tel que défini par la </a:t>
            </a:r>
            <a:r>
              <a:rPr kumimoji="0" lang="fr-FR"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déliberation</a:t>
            </a:r>
            <a:r>
              <a:rPr kumimoji="0" 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 </a:t>
            </a:r>
            <a:r>
              <a:rPr kumimoji="0" lang="fr-FR"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xxxxdu</a:t>
            </a:r>
            <a:r>
              <a:rPr kumimoji="0" 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xxxxx</a:t>
            </a:r>
            <a:r>
              <a:rPr kumimoji="0" 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annexé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just" defTabSz="914400" rtl="0" eaLnBrk="0" fontAlgn="base" latinLnBrk="0" hangingPunct="0">
              <a:lnSpc>
                <a:spcPct val="100000"/>
              </a:lnSpc>
              <a:spcBef>
                <a:spcPct val="0"/>
              </a:spcBef>
              <a:spcAft>
                <a:spcPct val="0"/>
              </a:spcAft>
              <a:buClrTx/>
              <a:buSzTx/>
              <a:buFontTx/>
              <a:buChar char="•"/>
              <a:tabLst>
                <a:tab pos="457200" algn="l"/>
                <a:tab pos="1820863"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Article 2 : Engagements de la Commune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820863" algn="l"/>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Commune  s’engage à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1820863" algn="l"/>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Laisser le libre accès au public ; toutefois, s’il réalise des travaux susceptibles de porter atteinte à la sécurité des randonneurs (coupe de bois…), La Commune    délimitera ponctuellement l’accès au site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1820863" algn="l"/>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Respecter le balisage et les aménagements et n’opérer aucune modification des lieux pouvant mettre obstacle au passage des randonneurs sans en informer au préalable l’Association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lvl="4" algn="just" eaLnBrk="0" fontAlgn="base" hangingPunct="0">
              <a:spcBef>
                <a:spcPct val="0"/>
              </a:spcBef>
              <a:spcAft>
                <a:spcPct val="0"/>
              </a:spcAft>
              <a:buFontTx/>
              <a:buChar char="•"/>
              <a:tabLst>
                <a:tab pos="457200" algn="l"/>
                <a:tab pos="1820863"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Article 3 : Engagements de l’Association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820863" algn="l"/>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L’Association  s’engagent à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1820863" algn="l"/>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Mettre en place les équipements strictement nécessaires à l’établissement d’un sentier de randonnée pédestre et à assurer l’entretien régulier des lieux (entretien du balisage, élagage léger et fauchage éventuel pour permettre le passage d’un randonneur)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1820863" algn="l"/>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Prendre en charge le financement de cet entretien léger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1820863" algn="l"/>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Recommander au public, par tout moyen approprié (panneaux de départ), de ne pas s’écarter du chemin balisé de ne pas y faire de feu, de n’y déposer aucun détritus, de ne pas laisser divaguer les chiens, de ne pas y camper, d’y respecter la flore, la faune, l’élevage et les cultures.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ce réservé de la date 3"/>
          <p:cNvSpPr>
            <a:spLocks noGrp="1"/>
          </p:cNvSpPr>
          <p:nvPr>
            <p:ph type="dt" sz="half" idx="10"/>
          </p:nvPr>
        </p:nvSpPr>
        <p:spPr/>
        <p:txBody>
          <a:bodyPr/>
          <a:lstStyle/>
          <a:p>
            <a:fld id="{B29155FF-901B-43EC-AB56-9A3E503F14F6}" type="datetime1">
              <a:rPr lang="fr-FR" smtClean="0"/>
              <a:t>21/03/2017</a:t>
            </a:fld>
            <a:endParaRPr lang="fr-F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Tree>
    <p:extLst>
      <p:ext uri="{BB962C8B-B14F-4D97-AF65-F5344CB8AC3E}">
        <p14:creationId xmlns:p14="http://schemas.microsoft.com/office/powerpoint/2010/main" val="3195753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3D465404-E9A7-4E79-BC2A-D49F7FAB03CA}" type="datetime1">
              <a:rPr lang="fr-FR" smtClean="0"/>
              <a:t>21/03/2017</a:t>
            </a:fld>
            <a:endParaRPr lang="fr-F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
        <p:nvSpPr>
          <p:cNvPr id="6" name="Titre 1"/>
          <p:cNvSpPr>
            <a:spLocks noGrp="1"/>
          </p:cNvSpPr>
          <p:nvPr>
            <p:ph type="title"/>
          </p:nvPr>
        </p:nvSpPr>
        <p:spPr/>
        <p:txBody>
          <a:bodyPr>
            <a:normAutofit/>
          </a:bodyPr>
          <a:lstStyle/>
          <a:p>
            <a:r>
              <a:rPr lang="fr-FR" b="1" dirty="0" smtClean="0">
                <a:solidFill>
                  <a:schemeClr val="accent3">
                    <a:lumMod val="50000"/>
                  </a:schemeClr>
                </a:solidFill>
              </a:rPr>
              <a:t>Entretien des Chemins</a:t>
            </a:r>
            <a:endParaRPr lang="fr-FR" b="1" dirty="0">
              <a:solidFill>
                <a:schemeClr val="accent3">
                  <a:lumMod val="50000"/>
                </a:schemeClr>
              </a:solidFill>
            </a:endParaRPr>
          </a:p>
        </p:txBody>
      </p:sp>
      <p:pic>
        <p:nvPicPr>
          <p:cNvPr id="11" name="Imag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845468" y="1203589"/>
            <a:ext cx="5502120" cy="3094943"/>
          </a:xfrm>
          <a:prstGeom prst="rect">
            <a:avLst/>
          </a:prstGeom>
        </p:spPr>
      </p:pic>
      <p:pic>
        <p:nvPicPr>
          <p:cNvPr id="12" name="Imag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2316989" y="1061671"/>
            <a:ext cx="4778913" cy="2685219"/>
          </a:xfrm>
          <a:prstGeom prst="rect">
            <a:avLst/>
          </a:prstGeom>
        </p:spPr>
      </p:pic>
      <p:pic>
        <p:nvPicPr>
          <p:cNvPr id="13" name="Imag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211"/>
            <a:ext cx="3363838" cy="4485117"/>
          </a:xfrm>
          <a:prstGeom prst="rect">
            <a:avLst/>
          </a:prstGeom>
        </p:spPr>
      </p:pic>
      <p:pic>
        <p:nvPicPr>
          <p:cNvPr id="9" name="Imag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25" y="4077072"/>
            <a:ext cx="3726744" cy="2795058"/>
          </a:xfrm>
          <a:prstGeom prst="rect">
            <a:avLst/>
          </a:prstGeom>
        </p:spPr>
      </p:pic>
      <p:pic>
        <p:nvPicPr>
          <p:cNvPr id="8" name="Imag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35896" y="2567066"/>
            <a:ext cx="3228798" cy="4305064"/>
          </a:xfrm>
          <a:prstGeom prst="rect">
            <a:avLst/>
          </a:prstGeom>
        </p:spPr>
      </p:pic>
      <p:pic>
        <p:nvPicPr>
          <p:cNvPr id="4" name="Imag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5656" y="505529"/>
            <a:ext cx="3198191" cy="4264255"/>
          </a:xfrm>
          <a:prstGeom prst="rect">
            <a:avLst/>
          </a:prstGeom>
        </p:spPr>
      </p:pic>
      <p:pic>
        <p:nvPicPr>
          <p:cNvPr id="7" name="Imag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47250" y="3143130"/>
            <a:ext cx="2796750" cy="3729000"/>
          </a:xfrm>
          <a:prstGeom prst="rect">
            <a:avLst/>
          </a:prstGeom>
        </p:spPr>
      </p:pic>
      <p:pic>
        <p:nvPicPr>
          <p:cNvPr id="3" name="Imag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50680" y="505529"/>
            <a:ext cx="3198191" cy="4264255"/>
          </a:xfrm>
          <a:prstGeom prst="rect">
            <a:avLst/>
          </a:prstGeom>
        </p:spPr>
      </p:pic>
      <p:pic>
        <p:nvPicPr>
          <p:cNvPr id="2" name="Imag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453025" y="3150745"/>
            <a:ext cx="2796750" cy="3729000"/>
          </a:xfrm>
          <a:prstGeom prst="rect">
            <a:avLst/>
          </a:prstGeom>
        </p:spPr>
      </p:pic>
      <p:pic>
        <p:nvPicPr>
          <p:cNvPr id="14" name="Image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8489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3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13"/>
                                        </p:tgtEl>
                                        <p:attrNameLst>
                                          <p:attrName>ppt_x</p:attrName>
                                          <p:attrName>ppt_y</p:attrName>
                                        </p:attrNameLst>
                                      </p:cBhvr>
                                    </p:animMotion>
                                    <p:animEffect transition="in" filter="fade">
                                      <p:cBhvr>
                                        <p:cTn id="9" dur="3000"/>
                                        <p:tgtEl>
                                          <p:spTgt spid="13"/>
                                        </p:tgtEl>
                                      </p:cBhvr>
                                    </p:animEffect>
                                  </p:childTnLst>
                                </p:cTn>
                              </p:par>
                            </p:childTnLst>
                          </p:cTn>
                        </p:par>
                        <p:par>
                          <p:cTn id="10" fill="hold">
                            <p:stCondLst>
                              <p:cond delay="3000"/>
                            </p:stCondLst>
                            <p:childTnLst>
                              <p:par>
                                <p:cTn id="11" presetID="5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Scale>
                                      <p:cBhvr>
                                        <p:cTn id="13" dur="5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0" decel="50000" fill="hold">
                                          <p:stCondLst>
                                            <p:cond delay="0"/>
                                          </p:stCondLst>
                                        </p:cTn>
                                        <p:tgtEl>
                                          <p:spTgt spid="12"/>
                                        </p:tgtEl>
                                        <p:attrNameLst>
                                          <p:attrName>ppt_x</p:attrName>
                                          <p:attrName>ppt_y</p:attrName>
                                        </p:attrNameLst>
                                      </p:cBhvr>
                                    </p:animMotion>
                                    <p:animEffect transition="in" filter="fade">
                                      <p:cBhvr>
                                        <p:cTn id="15" dur="5000"/>
                                        <p:tgtEl>
                                          <p:spTgt spid="12"/>
                                        </p:tgtEl>
                                      </p:cBhvr>
                                    </p:animEffect>
                                  </p:childTnLst>
                                </p:cTn>
                              </p:par>
                            </p:childTnLst>
                          </p:cTn>
                        </p:par>
                        <p:par>
                          <p:cTn id="16" fill="hold">
                            <p:stCondLst>
                              <p:cond delay="8000"/>
                            </p:stCondLst>
                            <p:childTnLst>
                              <p:par>
                                <p:cTn id="17" presetID="5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Scale>
                                      <p:cBhvr>
                                        <p:cTn id="19" dur="5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0" decel="50000" fill="hold">
                                          <p:stCondLst>
                                            <p:cond delay="0"/>
                                          </p:stCondLst>
                                        </p:cTn>
                                        <p:tgtEl>
                                          <p:spTgt spid="11"/>
                                        </p:tgtEl>
                                        <p:attrNameLst>
                                          <p:attrName>ppt_x</p:attrName>
                                          <p:attrName>ppt_y</p:attrName>
                                        </p:attrNameLst>
                                      </p:cBhvr>
                                    </p:animMotion>
                                    <p:animEffect transition="in" filter="fade">
                                      <p:cBhvr>
                                        <p:cTn id="21" dur="5000"/>
                                        <p:tgtEl>
                                          <p:spTgt spid="11"/>
                                        </p:tgtEl>
                                      </p:cBhvr>
                                    </p:animEffect>
                                  </p:childTnLst>
                                </p:cTn>
                              </p:par>
                            </p:childTnLst>
                          </p:cTn>
                        </p:par>
                        <p:par>
                          <p:cTn id="22" fill="hold">
                            <p:stCondLst>
                              <p:cond delay="13000"/>
                            </p:stCondLst>
                            <p:childTnLst>
                              <p:par>
                                <p:cTn id="23" presetID="5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Scale>
                                      <p:cBhvr>
                                        <p:cTn id="25" dur="5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0" decel="50000" fill="hold">
                                          <p:stCondLst>
                                            <p:cond delay="0"/>
                                          </p:stCondLst>
                                        </p:cTn>
                                        <p:tgtEl>
                                          <p:spTgt spid="9"/>
                                        </p:tgtEl>
                                        <p:attrNameLst>
                                          <p:attrName>ppt_x</p:attrName>
                                          <p:attrName>ppt_y</p:attrName>
                                        </p:attrNameLst>
                                      </p:cBhvr>
                                    </p:animMotion>
                                    <p:animEffect transition="in" filter="fade">
                                      <p:cBhvr>
                                        <p:cTn id="27" dur="5000"/>
                                        <p:tgtEl>
                                          <p:spTgt spid="9"/>
                                        </p:tgtEl>
                                      </p:cBhvr>
                                    </p:animEffect>
                                  </p:childTnLst>
                                </p:cTn>
                              </p:par>
                            </p:childTnLst>
                          </p:cTn>
                        </p:par>
                        <p:par>
                          <p:cTn id="28" fill="hold">
                            <p:stCondLst>
                              <p:cond delay="18000"/>
                            </p:stCondLst>
                            <p:childTnLst>
                              <p:par>
                                <p:cTn id="29" presetID="5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Scale>
                                      <p:cBhvr>
                                        <p:cTn id="31" dur="5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0" decel="50000" fill="hold">
                                          <p:stCondLst>
                                            <p:cond delay="0"/>
                                          </p:stCondLst>
                                        </p:cTn>
                                        <p:tgtEl>
                                          <p:spTgt spid="8"/>
                                        </p:tgtEl>
                                        <p:attrNameLst>
                                          <p:attrName>ppt_x</p:attrName>
                                          <p:attrName>ppt_y</p:attrName>
                                        </p:attrNameLst>
                                      </p:cBhvr>
                                    </p:animMotion>
                                    <p:animEffect transition="in" filter="fade">
                                      <p:cBhvr>
                                        <p:cTn id="33" dur="5000"/>
                                        <p:tgtEl>
                                          <p:spTgt spid="8"/>
                                        </p:tgtEl>
                                      </p:cBhvr>
                                    </p:animEffect>
                                  </p:childTnLst>
                                </p:cTn>
                              </p:par>
                            </p:childTnLst>
                          </p:cTn>
                        </p:par>
                        <p:par>
                          <p:cTn id="34" fill="hold">
                            <p:stCondLst>
                              <p:cond delay="23000"/>
                            </p:stCondLst>
                            <p:childTnLst>
                              <p:par>
                                <p:cTn id="35" presetID="5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Scale>
                                      <p:cBhvr>
                                        <p:cTn id="37" dur="5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0" decel="50000" fill="hold">
                                          <p:stCondLst>
                                            <p:cond delay="0"/>
                                          </p:stCondLst>
                                        </p:cTn>
                                        <p:tgtEl>
                                          <p:spTgt spid="7"/>
                                        </p:tgtEl>
                                        <p:attrNameLst>
                                          <p:attrName>ppt_x</p:attrName>
                                          <p:attrName>ppt_y</p:attrName>
                                        </p:attrNameLst>
                                      </p:cBhvr>
                                    </p:animMotion>
                                    <p:animEffect transition="in" filter="fade">
                                      <p:cBhvr>
                                        <p:cTn id="39" dur="5000"/>
                                        <p:tgtEl>
                                          <p:spTgt spid="7"/>
                                        </p:tgtEl>
                                      </p:cBhvr>
                                    </p:animEffect>
                                  </p:childTnLst>
                                </p:cTn>
                              </p:par>
                            </p:childTnLst>
                          </p:cTn>
                        </p:par>
                        <p:par>
                          <p:cTn id="40" fill="hold">
                            <p:stCondLst>
                              <p:cond delay="28000"/>
                            </p:stCondLst>
                            <p:childTnLst>
                              <p:par>
                                <p:cTn id="41" presetID="52"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Scale>
                                      <p:cBhvr>
                                        <p:cTn id="43" dur="5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0" decel="50000" fill="hold">
                                          <p:stCondLst>
                                            <p:cond delay="0"/>
                                          </p:stCondLst>
                                        </p:cTn>
                                        <p:tgtEl>
                                          <p:spTgt spid="4"/>
                                        </p:tgtEl>
                                        <p:attrNameLst>
                                          <p:attrName>ppt_x</p:attrName>
                                          <p:attrName>ppt_y</p:attrName>
                                        </p:attrNameLst>
                                      </p:cBhvr>
                                    </p:animMotion>
                                    <p:animEffect transition="in" filter="fade">
                                      <p:cBhvr>
                                        <p:cTn id="45" dur="5000"/>
                                        <p:tgtEl>
                                          <p:spTgt spid="4"/>
                                        </p:tgtEl>
                                      </p:cBhvr>
                                    </p:animEffect>
                                  </p:childTnLst>
                                </p:cTn>
                              </p:par>
                            </p:childTnLst>
                          </p:cTn>
                        </p:par>
                        <p:par>
                          <p:cTn id="46" fill="hold">
                            <p:stCondLst>
                              <p:cond delay="33000"/>
                            </p:stCondLst>
                            <p:childTnLst>
                              <p:par>
                                <p:cTn id="47" presetID="52"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Scale>
                                      <p:cBhvr>
                                        <p:cTn id="49" dur="5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0" decel="50000" fill="hold">
                                          <p:stCondLst>
                                            <p:cond delay="0"/>
                                          </p:stCondLst>
                                        </p:cTn>
                                        <p:tgtEl>
                                          <p:spTgt spid="3"/>
                                        </p:tgtEl>
                                        <p:attrNameLst>
                                          <p:attrName>ppt_x</p:attrName>
                                          <p:attrName>ppt_y</p:attrName>
                                        </p:attrNameLst>
                                      </p:cBhvr>
                                    </p:animMotion>
                                    <p:animEffect transition="in" filter="fade">
                                      <p:cBhvr>
                                        <p:cTn id="51" dur="5000"/>
                                        <p:tgtEl>
                                          <p:spTgt spid="3"/>
                                        </p:tgtEl>
                                      </p:cBhvr>
                                    </p:animEffect>
                                  </p:childTnLst>
                                </p:cTn>
                              </p:par>
                            </p:childTnLst>
                          </p:cTn>
                        </p:par>
                        <p:par>
                          <p:cTn id="52" fill="hold">
                            <p:stCondLst>
                              <p:cond delay="38000"/>
                            </p:stCondLst>
                            <p:childTnLst>
                              <p:par>
                                <p:cTn id="53" presetID="52"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Scale>
                                      <p:cBhvr>
                                        <p:cTn id="55" dur="5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5000" decel="50000" fill="hold">
                                          <p:stCondLst>
                                            <p:cond delay="0"/>
                                          </p:stCondLst>
                                        </p:cTn>
                                        <p:tgtEl>
                                          <p:spTgt spid="2"/>
                                        </p:tgtEl>
                                        <p:attrNameLst>
                                          <p:attrName>ppt_x</p:attrName>
                                          <p:attrName>ppt_y</p:attrName>
                                        </p:attrNameLst>
                                      </p:cBhvr>
                                    </p:animMotion>
                                    <p:animEffect transition="in" filter="fade">
                                      <p:cBhvr>
                                        <p:cTn id="57" dur="5000"/>
                                        <p:tgtEl>
                                          <p:spTgt spid="2"/>
                                        </p:tgtEl>
                                      </p:cBhvr>
                                    </p:animEffect>
                                  </p:childTnLst>
                                </p:cTn>
                              </p:par>
                            </p:childTnLst>
                          </p:cTn>
                        </p:par>
                        <p:par>
                          <p:cTn id="58" fill="hold">
                            <p:stCondLst>
                              <p:cond delay="43000"/>
                            </p:stCondLst>
                            <p:childTnLst>
                              <p:par>
                                <p:cTn id="59" presetID="30"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4000" decel="100000"/>
                                        <p:tgtEl>
                                          <p:spTgt spid="14"/>
                                        </p:tgtEl>
                                      </p:cBhvr>
                                    </p:animEffect>
                                    <p:anim calcmode="lin" valueType="num">
                                      <p:cBhvr>
                                        <p:cTn id="62" dur="4000" decel="100000" fill="hold"/>
                                        <p:tgtEl>
                                          <p:spTgt spid="14"/>
                                        </p:tgtEl>
                                        <p:attrNameLst>
                                          <p:attrName>style.rotation</p:attrName>
                                        </p:attrNameLst>
                                      </p:cBhvr>
                                      <p:tavLst>
                                        <p:tav tm="0">
                                          <p:val>
                                            <p:fltVal val="-90"/>
                                          </p:val>
                                        </p:tav>
                                        <p:tav tm="100000">
                                          <p:val>
                                            <p:fltVal val="0"/>
                                          </p:val>
                                        </p:tav>
                                      </p:tavLst>
                                    </p:anim>
                                    <p:anim calcmode="lin" valueType="num">
                                      <p:cBhvr>
                                        <p:cTn id="63" dur="4000" decel="100000" fill="hold"/>
                                        <p:tgtEl>
                                          <p:spTgt spid="14"/>
                                        </p:tgtEl>
                                        <p:attrNameLst>
                                          <p:attrName>ppt_x</p:attrName>
                                        </p:attrNameLst>
                                      </p:cBhvr>
                                      <p:tavLst>
                                        <p:tav tm="0">
                                          <p:val>
                                            <p:strVal val="#ppt_x+0.4"/>
                                          </p:val>
                                        </p:tav>
                                        <p:tav tm="100000">
                                          <p:val>
                                            <p:strVal val="#ppt_x-0.05"/>
                                          </p:val>
                                        </p:tav>
                                      </p:tavLst>
                                    </p:anim>
                                    <p:anim calcmode="lin" valueType="num">
                                      <p:cBhvr>
                                        <p:cTn id="64" dur="4000" decel="100000" fill="hold"/>
                                        <p:tgtEl>
                                          <p:spTgt spid="14"/>
                                        </p:tgtEl>
                                        <p:attrNameLst>
                                          <p:attrName>ppt_y</p:attrName>
                                        </p:attrNameLst>
                                      </p:cBhvr>
                                      <p:tavLst>
                                        <p:tav tm="0">
                                          <p:val>
                                            <p:strVal val="#ppt_y-0.4"/>
                                          </p:val>
                                        </p:tav>
                                        <p:tav tm="100000">
                                          <p:val>
                                            <p:strVal val="#ppt_y+0.1"/>
                                          </p:val>
                                        </p:tav>
                                      </p:tavLst>
                                    </p:anim>
                                    <p:anim calcmode="lin" valueType="num">
                                      <p:cBhvr>
                                        <p:cTn id="65" dur="1000" accel="100000" fill="hold">
                                          <p:stCondLst>
                                            <p:cond delay="4000"/>
                                          </p:stCondLst>
                                        </p:cTn>
                                        <p:tgtEl>
                                          <p:spTgt spid="14"/>
                                        </p:tgtEl>
                                        <p:attrNameLst>
                                          <p:attrName>ppt_x</p:attrName>
                                        </p:attrNameLst>
                                      </p:cBhvr>
                                      <p:tavLst>
                                        <p:tav tm="0">
                                          <p:val>
                                            <p:strVal val="#ppt_x-0.05"/>
                                          </p:val>
                                        </p:tav>
                                        <p:tav tm="100000">
                                          <p:val>
                                            <p:strVal val="#ppt_x"/>
                                          </p:val>
                                        </p:tav>
                                      </p:tavLst>
                                    </p:anim>
                                    <p:anim calcmode="lin" valueType="num">
                                      <p:cBhvr>
                                        <p:cTn id="66" dur="1000" accel="100000" fill="hold">
                                          <p:stCondLst>
                                            <p:cond delay="40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CB816F41-A373-42F8-B4C6-E87462E20492}" type="datetime1">
              <a:rPr lang="fr-FR" smtClean="0"/>
              <a:t>21/03/2017</a:t>
            </a:fld>
            <a:endParaRPr lang="fr-F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
        <p:nvSpPr>
          <p:cNvPr id="6" name="Titre 1"/>
          <p:cNvSpPr>
            <a:spLocks noGrp="1"/>
          </p:cNvSpPr>
          <p:nvPr>
            <p:ph type="title"/>
          </p:nvPr>
        </p:nvSpPr>
        <p:spPr/>
        <p:txBody>
          <a:bodyPr>
            <a:normAutofit/>
          </a:bodyPr>
          <a:lstStyle/>
          <a:p>
            <a:r>
              <a:rPr lang="fr-FR" b="1" dirty="0" smtClean="0">
                <a:solidFill>
                  <a:schemeClr val="accent3">
                    <a:lumMod val="50000"/>
                  </a:schemeClr>
                </a:solidFill>
              </a:rPr>
              <a:t>Entretien du Site</a:t>
            </a:r>
            <a:endParaRPr lang="fr-FR" b="1" dirty="0">
              <a:solidFill>
                <a:schemeClr val="accent3">
                  <a:lumMod val="50000"/>
                </a:schemeClr>
              </a:solidFill>
            </a:endParaRPr>
          </a:p>
        </p:txBody>
      </p:sp>
      <p:pic>
        <p:nvPicPr>
          <p:cNvPr id="15" name="Imag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4667" y="2198880"/>
            <a:ext cx="6212160" cy="4659120"/>
          </a:xfrm>
          <a:prstGeom prst="rect">
            <a:avLst/>
          </a:prstGeom>
        </p:spPr>
      </p:pic>
      <p:pic>
        <p:nvPicPr>
          <p:cNvPr id="2"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678"/>
            <a:ext cx="6445272" cy="4295774"/>
          </a:xfrm>
          <a:prstGeom prst="rect">
            <a:avLst/>
          </a:prstGeom>
        </p:spPr>
      </p:pic>
      <p:pic>
        <p:nvPicPr>
          <p:cNvPr id="14" name="Imag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75384" y="-2678"/>
            <a:ext cx="5868144" cy="4401108"/>
          </a:xfrm>
          <a:prstGeom prst="rect">
            <a:avLst/>
          </a:prstGeom>
        </p:spPr>
      </p:pic>
      <p:pic>
        <p:nvPicPr>
          <p:cNvPr id="3" name="Imag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67" y="2708921"/>
            <a:ext cx="7394958" cy="4154118"/>
          </a:xfrm>
          <a:prstGeom prst="rect">
            <a:avLst/>
          </a:prstGeom>
        </p:spPr>
      </p:pic>
      <p:pic>
        <p:nvPicPr>
          <p:cNvPr id="13" name="Imag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95936" y="-1"/>
            <a:ext cx="5148064" cy="6864085"/>
          </a:xfrm>
          <a:prstGeom prst="rect">
            <a:avLst/>
          </a:prstGeom>
        </p:spPr>
      </p:pic>
      <p:pic>
        <p:nvPicPr>
          <p:cNvPr id="12" name="Imag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7299"/>
            <a:ext cx="5148064" cy="6864085"/>
          </a:xfrm>
          <a:prstGeom prst="rect">
            <a:avLst/>
          </a:prstGeom>
        </p:spPr>
      </p:pic>
      <p:pic>
        <p:nvPicPr>
          <p:cNvPr id="4" name="Imag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95936" y="9384"/>
            <a:ext cx="5157000" cy="6876000"/>
          </a:xfrm>
          <a:prstGeom prst="rect">
            <a:avLst/>
          </a:prstGeom>
        </p:spPr>
      </p:pic>
      <p:pic>
        <p:nvPicPr>
          <p:cNvPr id="8" name="Imag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374" y="-26451"/>
            <a:ext cx="5170437" cy="6893916"/>
          </a:xfrm>
          <a:prstGeom prst="rect">
            <a:avLst/>
          </a:prstGeom>
        </p:spPr>
      </p:pic>
      <p:pic>
        <p:nvPicPr>
          <p:cNvPr id="11" name="Image 1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374" y="-2680"/>
            <a:ext cx="9165902" cy="6874427"/>
          </a:xfrm>
          <a:prstGeom prst="rect">
            <a:avLst/>
          </a:prstGeom>
        </p:spPr>
      </p:pic>
      <p:sp>
        <p:nvSpPr>
          <p:cNvPr id="16" name="Rectangle 15"/>
          <p:cNvSpPr/>
          <p:nvPr/>
        </p:nvSpPr>
        <p:spPr>
          <a:xfrm>
            <a:off x="74265" y="2967335"/>
            <a:ext cx="8995476" cy="36317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1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Mais ça!</a:t>
            </a:r>
          </a:p>
          <a:p>
            <a:pPr algn="ctr"/>
            <a:r>
              <a:rPr lang="fr-FR" sz="11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C’était avant…</a:t>
            </a:r>
            <a:endParaRPr lang="fr-FR" sz="11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2740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2000"/>
                                        <p:tgtEl>
                                          <p:spTgt spid="15"/>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0"/>
                                        <p:tgtEl>
                                          <p:spTgt spid="2"/>
                                        </p:tgtEl>
                                      </p:cBhvr>
                                    </p:animEffect>
                                  </p:childTnLst>
                                </p:cTn>
                              </p:par>
                            </p:childTnLst>
                          </p:cTn>
                        </p:par>
                        <p:par>
                          <p:cTn id="12" fill="hold">
                            <p:stCondLst>
                              <p:cond delay="7000"/>
                            </p:stCondLst>
                            <p:childTnLst>
                              <p:par>
                                <p:cTn id="13" presetID="16" presetClass="entr" presetSubtype="2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0"/>
                                        <p:tgtEl>
                                          <p:spTgt spid="14"/>
                                        </p:tgtEl>
                                      </p:cBhvr>
                                    </p:animEffect>
                                  </p:childTnLst>
                                </p:cTn>
                              </p:par>
                            </p:childTnLst>
                          </p:cTn>
                        </p:par>
                        <p:par>
                          <p:cTn id="16" fill="hold">
                            <p:stCondLst>
                              <p:cond delay="12000"/>
                            </p:stCondLst>
                            <p:childTnLst>
                              <p:par>
                                <p:cTn id="17" presetID="16" presetClass="entr" presetSubtype="2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0"/>
                                        <p:tgtEl>
                                          <p:spTgt spid="3"/>
                                        </p:tgtEl>
                                      </p:cBhvr>
                                    </p:animEffect>
                                  </p:childTnLst>
                                </p:cTn>
                              </p:par>
                            </p:childTnLst>
                          </p:cTn>
                        </p:par>
                        <p:par>
                          <p:cTn id="20" fill="hold">
                            <p:stCondLst>
                              <p:cond delay="17000"/>
                            </p:stCondLst>
                            <p:childTnLst>
                              <p:par>
                                <p:cTn id="21" presetID="16" presetClass="entr" presetSubtype="2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0"/>
                                        <p:tgtEl>
                                          <p:spTgt spid="13"/>
                                        </p:tgtEl>
                                      </p:cBhvr>
                                    </p:animEffect>
                                  </p:childTnLst>
                                </p:cTn>
                              </p:par>
                            </p:childTnLst>
                          </p:cTn>
                        </p:par>
                        <p:par>
                          <p:cTn id="24" fill="hold">
                            <p:stCondLst>
                              <p:cond delay="22000"/>
                            </p:stCondLst>
                            <p:childTnLst>
                              <p:par>
                                <p:cTn id="25" presetID="16" presetClass="entr" presetSubtype="21"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0"/>
                                        <p:tgtEl>
                                          <p:spTgt spid="12"/>
                                        </p:tgtEl>
                                      </p:cBhvr>
                                    </p:animEffect>
                                  </p:childTnLst>
                                </p:cTn>
                              </p:par>
                            </p:childTnLst>
                          </p:cTn>
                        </p:par>
                        <p:par>
                          <p:cTn id="28" fill="hold">
                            <p:stCondLst>
                              <p:cond delay="27000"/>
                            </p:stCondLst>
                            <p:childTnLst>
                              <p:par>
                                <p:cTn id="29" presetID="16" presetClass="entr" presetSubtype="2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0"/>
                                        <p:tgtEl>
                                          <p:spTgt spid="4"/>
                                        </p:tgtEl>
                                      </p:cBhvr>
                                    </p:animEffect>
                                  </p:childTnLst>
                                </p:cTn>
                              </p:par>
                            </p:childTnLst>
                          </p:cTn>
                        </p:par>
                        <p:par>
                          <p:cTn id="32" fill="hold">
                            <p:stCondLst>
                              <p:cond delay="32000"/>
                            </p:stCondLst>
                            <p:childTnLst>
                              <p:par>
                                <p:cTn id="33" presetID="16" presetClass="entr" presetSubtype="2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0"/>
                                        <p:tgtEl>
                                          <p:spTgt spid="8"/>
                                        </p:tgtEl>
                                      </p:cBhvr>
                                    </p:animEffect>
                                  </p:childTnLst>
                                </p:cTn>
                              </p:par>
                            </p:childTnLst>
                          </p:cTn>
                        </p:par>
                        <p:par>
                          <p:cTn id="36" fill="hold">
                            <p:stCondLst>
                              <p:cond delay="37000"/>
                            </p:stCondLst>
                            <p:childTnLst>
                              <p:par>
                                <p:cTn id="37" presetID="16" presetClass="entr" presetSubtype="2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0"/>
                                        <p:tgtEl>
                                          <p:spTgt spid="11"/>
                                        </p:tgtEl>
                                      </p:cBhvr>
                                    </p:animEffect>
                                  </p:childTnLst>
                                </p:cTn>
                              </p:par>
                            </p:childTnLst>
                          </p:cTn>
                        </p:par>
                        <p:par>
                          <p:cTn id="40" fill="hold">
                            <p:stCondLst>
                              <p:cond delay="42000"/>
                            </p:stCondLst>
                            <p:childTnLst>
                              <p:par>
                                <p:cTn id="41" presetID="31" presetClass="entr" presetSubtype="0" fill="hold"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p:cTn id="43"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16">
                                            <p:txEl>
                                              <p:pRg st="0" end="0"/>
                                            </p:txEl>
                                          </p:spTgt>
                                        </p:tgtEl>
                                      </p:cBhvr>
                                    </p:animEffect>
                                  </p:childTnLst>
                                </p:cTn>
                              </p:par>
                            </p:childTnLst>
                          </p:cTn>
                        </p:par>
                        <p:par>
                          <p:cTn id="47" fill="hold">
                            <p:stCondLst>
                              <p:cond delay="43000"/>
                            </p:stCondLst>
                            <p:childTnLst>
                              <p:par>
                                <p:cTn id="48" presetID="31" presetClass="entr" presetSubtype="0" fill="hold" nodeType="afterEffect">
                                  <p:stCondLst>
                                    <p:cond delay="0"/>
                                  </p:stCondLst>
                                  <p:childTnLst>
                                    <p:set>
                                      <p:cBhvr>
                                        <p:cTn id="49" dur="1" fill="hold">
                                          <p:stCondLst>
                                            <p:cond delay="0"/>
                                          </p:stCondLst>
                                        </p:cTn>
                                        <p:tgtEl>
                                          <p:spTgt spid="16">
                                            <p:txEl>
                                              <p:pRg st="1" end="1"/>
                                            </p:txEl>
                                          </p:spTgt>
                                        </p:tgtEl>
                                        <p:attrNameLst>
                                          <p:attrName>style.visibility</p:attrName>
                                        </p:attrNameLst>
                                      </p:cBhvr>
                                      <p:to>
                                        <p:strVal val="visible"/>
                                      </p:to>
                                    </p:set>
                                    <p:anim calcmode="lin" valueType="num">
                                      <p:cBhvr>
                                        <p:cTn id="50"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51"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52"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53" dur="10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7BCAE3F3-E6F5-4203-95BC-4EAFCBAA9B32}" type="datetime1">
              <a:rPr lang="fr-FR" smtClean="0"/>
              <a:t>21/03/2017</a:t>
            </a:fld>
            <a:endParaRPr lang="fr-F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
        <p:nvSpPr>
          <p:cNvPr id="6" name="Titre 1"/>
          <p:cNvSpPr>
            <a:spLocks noGrp="1"/>
          </p:cNvSpPr>
          <p:nvPr>
            <p:ph type="title"/>
          </p:nvPr>
        </p:nvSpPr>
        <p:spPr/>
        <p:txBody>
          <a:bodyPr>
            <a:normAutofit/>
          </a:bodyPr>
          <a:lstStyle/>
          <a:p>
            <a:r>
              <a:rPr lang="fr-FR" b="1" dirty="0" smtClean="0">
                <a:solidFill>
                  <a:schemeClr val="accent3">
                    <a:lumMod val="50000"/>
                  </a:schemeClr>
                </a:solidFill>
              </a:rPr>
              <a:t>Entretien du Site</a:t>
            </a:r>
            <a:endParaRPr lang="fr-FR" b="1" dirty="0">
              <a:solidFill>
                <a:schemeClr val="accent3">
                  <a:lumMod val="50000"/>
                </a:schemeClr>
              </a:solidFill>
            </a:endParaRPr>
          </a:p>
        </p:txBody>
      </p:sp>
      <p:pic>
        <p:nvPicPr>
          <p:cNvPr id="32" name="Image 3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5" name="Imag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1300"/>
            <a:ext cx="9148251" cy="5145891"/>
          </a:xfrm>
          <a:prstGeom prst="rect">
            <a:avLst/>
          </a:prstGeom>
        </p:spPr>
      </p:pic>
      <p:pic>
        <p:nvPicPr>
          <p:cNvPr id="24" name="Image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287635" y="1528789"/>
            <a:ext cx="6784754" cy="3816424"/>
          </a:xfrm>
          <a:prstGeom prst="rect">
            <a:avLst/>
          </a:prstGeom>
        </p:spPr>
      </p:pic>
      <p:pic>
        <p:nvPicPr>
          <p:cNvPr id="23" name="Imag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5" y="1734687"/>
            <a:ext cx="9142906" cy="5142884"/>
          </a:xfrm>
          <a:prstGeom prst="rect">
            <a:avLst/>
          </a:prstGeom>
        </p:spPr>
      </p:pic>
      <p:pic>
        <p:nvPicPr>
          <p:cNvPr id="22" name="Image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496" y="465844"/>
            <a:ext cx="9072000" cy="5103000"/>
          </a:xfrm>
          <a:prstGeom prst="rect">
            <a:avLst/>
          </a:prstGeom>
        </p:spPr>
      </p:pic>
      <p:pic>
        <p:nvPicPr>
          <p:cNvPr id="17" name="Imag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 y="11298"/>
            <a:ext cx="9144000" cy="6858000"/>
          </a:xfrm>
          <a:prstGeom prst="rect">
            <a:avLst/>
          </a:prstGeom>
        </p:spPr>
      </p:pic>
      <p:pic>
        <p:nvPicPr>
          <p:cNvPr id="18" name="Image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23728" y="12887"/>
            <a:ext cx="5134746" cy="6846329"/>
          </a:xfrm>
          <a:prstGeom prst="rect">
            <a:avLst/>
          </a:prstGeom>
        </p:spPr>
      </p:pic>
      <p:pic>
        <p:nvPicPr>
          <p:cNvPr id="16" name="Imag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85" y="-1"/>
            <a:ext cx="9154481" cy="6865861"/>
          </a:xfrm>
          <a:prstGeom prst="rect">
            <a:avLst/>
          </a:prstGeom>
        </p:spPr>
      </p:pic>
      <p:pic>
        <p:nvPicPr>
          <p:cNvPr id="19" name="Image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512" y="384"/>
            <a:ext cx="9180000" cy="6885000"/>
          </a:xfrm>
          <a:prstGeom prst="rect">
            <a:avLst/>
          </a:prstGeom>
        </p:spPr>
      </p:pic>
      <p:pic>
        <p:nvPicPr>
          <p:cNvPr id="29" name="Image 2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51720" y="21385"/>
            <a:ext cx="5184000" cy="6863999"/>
          </a:xfrm>
          <a:prstGeom prst="rect">
            <a:avLst/>
          </a:prstGeom>
        </p:spPr>
      </p:pic>
      <p:pic>
        <p:nvPicPr>
          <p:cNvPr id="30" name="Image 2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512" y="-1"/>
            <a:ext cx="9180512" cy="6885385"/>
          </a:xfrm>
          <a:prstGeom prst="rect">
            <a:avLst/>
          </a:prstGeom>
        </p:spPr>
      </p:pic>
      <p:pic>
        <p:nvPicPr>
          <p:cNvPr id="26" name="Image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6840" y="11298"/>
            <a:ext cx="5148000" cy="6864000"/>
          </a:xfrm>
          <a:prstGeom prst="rect">
            <a:avLst/>
          </a:prstGeom>
        </p:spPr>
      </p:pic>
      <p:pic>
        <p:nvPicPr>
          <p:cNvPr id="31" name="Image 3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995936" y="15631"/>
            <a:ext cx="5152315" cy="6869753"/>
          </a:xfrm>
          <a:prstGeom prst="rect">
            <a:avLst/>
          </a:prstGeom>
        </p:spPr>
      </p:pic>
      <p:sp>
        <p:nvSpPr>
          <p:cNvPr id="33" name="Rectangle 32"/>
          <p:cNvSpPr/>
          <p:nvPr/>
        </p:nvSpPr>
        <p:spPr>
          <a:xfrm>
            <a:off x="360179" y="2967335"/>
            <a:ext cx="8423652" cy="1569660"/>
          </a:xfrm>
          <a:prstGeom prst="rect">
            <a:avLst/>
          </a:prstGeom>
          <a:noFill/>
        </p:spPr>
        <p:txBody>
          <a:bodyPr wrap="none" lIns="91440" tIns="45720" rIns="91440" bIns="45720">
            <a:spAutoFit/>
          </a:bodyPr>
          <a:lstStyle/>
          <a:p>
            <a:pPr algn="ctr"/>
            <a:r>
              <a:rPr lang="fr-FR" sz="9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MERCI à TOUS!!</a:t>
            </a:r>
            <a:endParaRPr lang="fr-FR" sz="9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9577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3000"/>
                                        <p:tgtEl>
                                          <p:spTgt spid="32"/>
                                        </p:tgtEl>
                                      </p:cBhvr>
                                    </p:animEffect>
                                  </p:childTnLst>
                                </p:cTn>
                              </p:par>
                            </p:childTnLst>
                          </p:cTn>
                        </p:par>
                        <p:par>
                          <p:cTn id="8" fill="hold">
                            <p:stCondLst>
                              <p:cond delay="30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0"/>
                                        <p:tgtEl>
                                          <p:spTgt spid="15"/>
                                        </p:tgtEl>
                                      </p:cBhvr>
                                    </p:animEffect>
                                  </p:childTnLst>
                                </p:cTn>
                              </p:par>
                            </p:childTnLst>
                          </p:cTn>
                        </p:par>
                        <p:par>
                          <p:cTn id="12" fill="hold">
                            <p:stCondLst>
                              <p:cond delay="8000"/>
                            </p:stCondLst>
                            <p:childTnLst>
                              <p:par>
                                <p:cTn id="13" presetID="21" presetClass="entr" presetSubtype="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5000"/>
                                        <p:tgtEl>
                                          <p:spTgt spid="24"/>
                                        </p:tgtEl>
                                      </p:cBhvr>
                                    </p:animEffect>
                                  </p:childTnLst>
                                </p:cTn>
                              </p:par>
                            </p:childTnLst>
                          </p:cTn>
                        </p:par>
                        <p:par>
                          <p:cTn id="16" fill="hold">
                            <p:stCondLst>
                              <p:cond delay="13000"/>
                            </p:stCondLst>
                            <p:childTnLst>
                              <p:par>
                                <p:cTn id="17" presetID="21" presetClass="entr" presetSubtype="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5000"/>
                                        <p:tgtEl>
                                          <p:spTgt spid="23"/>
                                        </p:tgtEl>
                                      </p:cBhvr>
                                    </p:animEffect>
                                  </p:childTnLst>
                                </p:cTn>
                              </p:par>
                            </p:childTnLst>
                          </p:cTn>
                        </p:par>
                        <p:par>
                          <p:cTn id="20" fill="hold">
                            <p:stCondLst>
                              <p:cond delay="18000"/>
                            </p:stCondLst>
                            <p:childTnLst>
                              <p:par>
                                <p:cTn id="21" presetID="21"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1)">
                                      <p:cBhvr>
                                        <p:cTn id="23" dur="5000"/>
                                        <p:tgtEl>
                                          <p:spTgt spid="22"/>
                                        </p:tgtEl>
                                      </p:cBhvr>
                                    </p:animEffect>
                                  </p:childTnLst>
                                </p:cTn>
                              </p:par>
                            </p:childTnLst>
                          </p:cTn>
                        </p:par>
                        <p:par>
                          <p:cTn id="24" fill="hold">
                            <p:stCondLst>
                              <p:cond delay="23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0" fill="hold"/>
                                        <p:tgtEl>
                                          <p:spTgt spid="17"/>
                                        </p:tgtEl>
                                        <p:attrNameLst>
                                          <p:attrName>ppt_w</p:attrName>
                                        </p:attrNameLst>
                                      </p:cBhvr>
                                      <p:tavLst>
                                        <p:tav tm="0">
                                          <p:val>
                                            <p:fltVal val="0"/>
                                          </p:val>
                                        </p:tav>
                                        <p:tav tm="100000">
                                          <p:val>
                                            <p:strVal val="#ppt_w"/>
                                          </p:val>
                                        </p:tav>
                                      </p:tavLst>
                                    </p:anim>
                                    <p:anim calcmode="lin" valueType="num">
                                      <p:cBhvr>
                                        <p:cTn id="28" dur="5000" fill="hold"/>
                                        <p:tgtEl>
                                          <p:spTgt spid="17"/>
                                        </p:tgtEl>
                                        <p:attrNameLst>
                                          <p:attrName>ppt_h</p:attrName>
                                        </p:attrNameLst>
                                      </p:cBhvr>
                                      <p:tavLst>
                                        <p:tav tm="0">
                                          <p:val>
                                            <p:fltVal val="0"/>
                                          </p:val>
                                        </p:tav>
                                        <p:tav tm="100000">
                                          <p:val>
                                            <p:strVal val="#ppt_h"/>
                                          </p:val>
                                        </p:tav>
                                      </p:tavLst>
                                    </p:anim>
                                    <p:animEffect transition="in" filter="fade">
                                      <p:cBhvr>
                                        <p:cTn id="29" dur="5000"/>
                                        <p:tgtEl>
                                          <p:spTgt spid="17"/>
                                        </p:tgtEl>
                                      </p:cBhvr>
                                    </p:animEffect>
                                  </p:childTnLst>
                                </p:cTn>
                              </p:par>
                            </p:childTnLst>
                          </p:cTn>
                        </p:par>
                        <p:par>
                          <p:cTn id="30" fill="hold">
                            <p:stCondLst>
                              <p:cond delay="28000"/>
                            </p:stCondLst>
                            <p:childTnLst>
                              <p:par>
                                <p:cTn id="31" presetID="53" presetClass="entr" presetSubtype="16"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0" fill="hold"/>
                                        <p:tgtEl>
                                          <p:spTgt spid="18"/>
                                        </p:tgtEl>
                                        <p:attrNameLst>
                                          <p:attrName>ppt_w</p:attrName>
                                        </p:attrNameLst>
                                      </p:cBhvr>
                                      <p:tavLst>
                                        <p:tav tm="0">
                                          <p:val>
                                            <p:fltVal val="0"/>
                                          </p:val>
                                        </p:tav>
                                        <p:tav tm="100000">
                                          <p:val>
                                            <p:strVal val="#ppt_w"/>
                                          </p:val>
                                        </p:tav>
                                      </p:tavLst>
                                    </p:anim>
                                    <p:anim calcmode="lin" valueType="num">
                                      <p:cBhvr>
                                        <p:cTn id="34" dur="5000" fill="hold"/>
                                        <p:tgtEl>
                                          <p:spTgt spid="18"/>
                                        </p:tgtEl>
                                        <p:attrNameLst>
                                          <p:attrName>ppt_h</p:attrName>
                                        </p:attrNameLst>
                                      </p:cBhvr>
                                      <p:tavLst>
                                        <p:tav tm="0">
                                          <p:val>
                                            <p:fltVal val="0"/>
                                          </p:val>
                                        </p:tav>
                                        <p:tav tm="100000">
                                          <p:val>
                                            <p:strVal val="#ppt_h"/>
                                          </p:val>
                                        </p:tav>
                                      </p:tavLst>
                                    </p:anim>
                                    <p:animEffect transition="in" filter="fade">
                                      <p:cBhvr>
                                        <p:cTn id="35" dur="5000"/>
                                        <p:tgtEl>
                                          <p:spTgt spid="18"/>
                                        </p:tgtEl>
                                      </p:cBhvr>
                                    </p:animEffect>
                                  </p:childTnLst>
                                </p:cTn>
                              </p:par>
                            </p:childTnLst>
                          </p:cTn>
                        </p:par>
                        <p:par>
                          <p:cTn id="36" fill="hold">
                            <p:stCondLst>
                              <p:cond delay="330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0" fill="hold"/>
                                        <p:tgtEl>
                                          <p:spTgt spid="16"/>
                                        </p:tgtEl>
                                        <p:attrNameLst>
                                          <p:attrName>ppt_w</p:attrName>
                                        </p:attrNameLst>
                                      </p:cBhvr>
                                      <p:tavLst>
                                        <p:tav tm="0">
                                          <p:val>
                                            <p:fltVal val="0"/>
                                          </p:val>
                                        </p:tav>
                                        <p:tav tm="100000">
                                          <p:val>
                                            <p:strVal val="#ppt_w"/>
                                          </p:val>
                                        </p:tav>
                                      </p:tavLst>
                                    </p:anim>
                                    <p:anim calcmode="lin" valueType="num">
                                      <p:cBhvr>
                                        <p:cTn id="40" dur="5000" fill="hold"/>
                                        <p:tgtEl>
                                          <p:spTgt spid="16"/>
                                        </p:tgtEl>
                                        <p:attrNameLst>
                                          <p:attrName>ppt_h</p:attrName>
                                        </p:attrNameLst>
                                      </p:cBhvr>
                                      <p:tavLst>
                                        <p:tav tm="0">
                                          <p:val>
                                            <p:fltVal val="0"/>
                                          </p:val>
                                        </p:tav>
                                        <p:tav tm="100000">
                                          <p:val>
                                            <p:strVal val="#ppt_h"/>
                                          </p:val>
                                        </p:tav>
                                      </p:tavLst>
                                    </p:anim>
                                    <p:animEffect transition="in" filter="fade">
                                      <p:cBhvr>
                                        <p:cTn id="41" dur="5000"/>
                                        <p:tgtEl>
                                          <p:spTgt spid="16"/>
                                        </p:tgtEl>
                                      </p:cBhvr>
                                    </p:animEffect>
                                  </p:childTnLst>
                                </p:cTn>
                              </p:par>
                            </p:childTnLst>
                          </p:cTn>
                        </p:par>
                        <p:par>
                          <p:cTn id="42" fill="hold">
                            <p:stCondLst>
                              <p:cond delay="38000"/>
                            </p:stCondLst>
                            <p:childTnLst>
                              <p:par>
                                <p:cTn id="43" presetID="53" presetClass="entr" presetSubtype="16"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0" fill="hold"/>
                                        <p:tgtEl>
                                          <p:spTgt spid="19"/>
                                        </p:tgtEl>
                                        <p:attrNameLst>
                                          <p:attrName>ppt_w</p:attrName>
                                        </p:attrNameLst>
                                      </p:cBhvr>
                                      <p:tavLst>
                                        <p:tav tm="0">
                                          <p:val>
                                            <p:fltVal val="0"/>
                                          </p:val>
                                        </p:tav>
                                        <p:tav tm="100000">
                                          <p:val>
                                            <p:strVal val="#ppt_w"/>
                                          </p:val>
                                        </p:tav>
                                      </p:tavLst>
                                    </p:anim>
                                    <p:anim calcmode="lin" valueType="num">
                                      <p:cBhvr>
                                        <p:cTn id="46" dur="5000" fill="hold"/>
                                        <p:tgtEl>
                                          <p:spTgt spid="19"/>
                                        </p:tgtEl>
                                        <p:attrNameLst>
                                          <p:attrName>ppt_h</p:attrName>
                                        </p:attrNameLst>
                                      </p:cBhvr>
                                      <p:tavLst>
                                        <p:tav tm="0">
                                          <p:val>
                                            <p:fltVal val="0"/>
                                          </p:val>
                                        </p:tav>
                                        <p:tav tm="100000">
                                          <p:val>
                                            <p:strVal val="#ppt_h"/>
                                          </p:val>
                                        </p:tav>
                                      </p:tavLst>
                                    </p:anim>
                                    <p:animEffect transition="in" filter="fade">
                                      <p:cBhvr>
                                        <p:cTn id="47" dur="5000"/>
                                        <p:tgtEl>
                                          <p:spTgt spid="19"/>
                                        </p:tgtEl>
                                      </p:cBhvr>
                                    </p:animEffect>
                                  </p:childTnLst>
                                </p:cTn>
                              </p:par>
                            </p:childTnLst>
                          </p:cTn>
                        </p:par>
                        <p:par>
                          <p:cTn id="48" fill="hold">
                            <p:stCondLst>
                              <p:cond delay="43000"/>
                            </p:stCondLst>
                            <p:childTnLst>
                              <p:par>
                                <p:cTn id="49" presetID="53" presetClass="entr" presetSubtype="16"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0" fill="hold"/>
                                        <p:tgtEl>
                                          <p:spTgt spid="29"/>
                                        </p:tgtEl>
                                        <p:attrNameLst>
                                          <p:attrName>ppt_w</p:attrName>
                                        </p:attrNameLst>
                                      </p:cBhvr>
                                      <p:tavLst>
                                        <p:tav tm="0">
                                          <p:val>
                                            <p:fltVal val="0"/>
                                          </p:val>
                                        </p:tav>
                                        <p:tav tm="100000">
                                          <p:val>
                                            <p:strVal val="#ppt_w"/>
                                          </p:val>
                                        </p:tav>
                                      </p:tavLst>
                                    </p:anim>
                                    <p:anim calcmode="lin" valueType="num">
                                      <p:cBhvr>
                                        <p:cTn id="52" dur="5000" fill="hold"/>
                                        <p:tgtEl>
                                          <p:spTgt spid="29"/>
                                        </p:tgtEl>
                                        <p:attrNameLst>
                                          <p:attrName>ppt_h</p:attrName>
                                        </p:attrNameLst>
                                      </p:cBhvr>
                                      <p:tavLst>
                                        <p:tav tm="0">
                                          <p:val>
                                            <p:fltVal val="0"/>
                                          </p:val>
                                        </p:tav>
                                        <p:tav tm="100000">
                                          <p:val>
                                            <p:strVal val="#ppt_h"/>
                                          </p:val>
                                        </p:tav>
                                      </p:tavLst>
                                    </p:anim>
                                    <p:animEffect transition="in" filter="fade">
                                      <p:cBhvr>
                                        <p:cTn id="53" dur="5000"/>
                                        <p:tgtEl>
                                          <p:spTgt spid="29"/>
                                        </p:tgtEl>
                                      </p:cBhvr>
                                    </p:animEffect>
                                  </p:childTnLst>
                                </p:cTn>
                              </p:par>
                            </p:childTnLst>
                          </p:cTn>
                        </p:par>
                        <p:par>
                          <p:cTn id="54" fill="hold">
                            <p:stCondLst>
                              <p:cond delay="48000"/>
                            </p:stCondLst>
                            <p:childTnLst>
                              <p:par>
                                <p:cTn id="55" presetID="53" presetClass="entr" presetSubtype="16"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0" fill="hold"/>
                                        <p:tgtEl>
                                          <p:spTgt spid="30"/>
                                        </p:tgtEl>
                                        <p:attrNameLst>
                                          <p:attrName>ppt_w</p:attrName>
                                        </p:attrNameLst>
                                      </p:cBhvr>
                                      <p:tavLst>
                                        <p:tav tm="0">
                                          <p:val>
                                            <p:fltVal val="0"/>
                                          </p:val>
                                        </p:tav>
                                        <p:tav tm="100000">
                                          <p:val>
                                            <p:strVal val="#ppt_w"/>
                                          </p:val>
                                        </p:tav>
                                      </p:tavLst>
                                    </p:anim>
                                    <p:anim calcmode="lin" valueType="num">
                                      <p:cBhvr>
                                        <p:cTn id="58" dur="5000" fill="hold"/>
                                        <p:tgtEl>
                                          <p:spTgt spid="30"/>
                                        </p:tgtEl>
                                        <p:attrNameLst>
                                          <p:attrName>ppt_h</p:attrName>
                                        </p:attrNameLst>
                                      </p:cBhvr>
                                      <p:tavLst>
                                        <p:tav tm="0">
                                          <p:val>
                                            <p:fltVal val="0"/>
                                          </p:val>
                                        </p:tav>
                                        <p:tav tm="100000">
                                          <p:val>
                                            <p:strVal val="#ppt_h"/>
                                          </p:val>
                                        </p:tav>
                                      </p:tavLst>
                                    </p:anim>
                                    <p:animEffect transition="in" filter="fade">
                                      <p:cBhvr>
                                        <p:cTn id="59" dur="5000"/>
                                        <p:tgtEl>
                                          <p:spTgt spid="30"/>
                                        </p:tgtEl>
                                      </p:cBhvr>
                                    </p:animEffect>
                                  </p:childTnLst>
                                </p:cTn>
                              </p:par>
                            </p:childTnLst>
                          </p:cTn>
                        </p:par>
                        <p:par>
                          <p:cTn id="60" fill="hold">
                            <p:stCondLst>
                              <p:cond delay="53000"/>
                            </p:stCondLst>
                            <p:childTnLst>
                              <p:par>
                                <p:cTn id="61" presetID="53" presetClass="entr" presetSubtype="16"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0" fill="hold"/>
                                        <p:tgtEl>
                                          <p:spTgt spid="26"/>
                                        </p:tgtEl>
                                        <p:attrNameLst>
                                          <p:attrName>ppt_w</p:attrName>
                                        </p:attrNameLst>
                                      </p:cBhvr>
                                      <p:tavLst>
                                        <p:tav tm="0">
                                          <p:val>
                                            <p:fltVal val="0"/>
                                          </p:val>
                                        </p:tav>
                                        <p:tav tm="100000">
                                          <p:val>
                                            <p:strVal val="#ppt_w"/>
                                          </p:val>
                                        </p:tav>
                                      </p:tavLst>
                                    </p:anim>
                                    <p:anim calcmode="lin" valueType="num">
                                      <p:cBhvr>
                                        <p:cTn id="64" dur="5000" fill="hold"/>
                                        <p:tgtEl>
                                          <p:spTgt spid="26"/>
                                        </p:tgtEl>
                                        <p:attrNameLst>
                                          <p:attrName>ppt_h</p:attrName>
                                        </p:attrNameLst>
                                      </p:cBhvr>
                                      <p:tavLst>
                                        <p:tav tm="0">
                                          <p:val>
                                            <p:fltVal val="0"/>
                                          </p:val>
                                        </p:tav>
                                        <p:tav tm="100000">
                                          <p:val>
                                            <p:strVal val="#ppt_h"/>
                                          </p:val>
                                        </p:tav>
                                      </p:tavLst>
                                    </p:anim>
                                    <p:animEffect transition="in" filter="fade">
                                      <p:cBhvr>
                                        <p:cTn id="65" dur="5000"/>
                                        <p:tgtEl>
                                          <p:spTgt spid="26"/>
                                        </p:tgtEl>
                                      </p:cBhvr>
                                    </p:animEffect>
                                  </p:childTnLst>
                                </p:cTn>
                              </p:par>
                            </p:childTnLst>
                          </p:cTn>
                        </p:par>
                        <p:par>
                          <p:cTn id="66" fill="hold">
                            <p:stCondLst>
                              <p:cond delay="580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0" fill="hold"/>
                                        <p:tgtEl>
                                          <p:spTgt spid="31"/>
                                        </p:tgtEl>
                                        <p:attrNameLst>
                                          <p:attrName>ppt_w</p:attrName>
                                        </p:attrNameLst>
                                      </p:cBhvr>
                                      <p:tavLst>
                                        <p:tav tm="0">
                                          <p:val>
                                            <p:fltVal val="0"/>
                                          </p:val>
                                        </p:tav>
                                        <p:tav tm="100000">
                                          <p:val>
                                            <p:strVal val="#ppt_w"/>
                                          </p:val>
                                        </p:tav>
                                      </p:tavLst>
                                    </p:anim>
                                    <p:anim calcmode="lin" valueType="num">
                                      <p:cBhvr>
                                        <p:cTn id="70" dur="5000" fill="hold"/>
                                        <p:tgtEl>
                                          <p:spTgt spid="31"/>
                                        </p:tgtEl>
                                        <p:attrNameLst>
                                          <p:attrName>ppt_h</p:attrName>
                                        </p:attrNameLst>
                                      </p:cBhvr>
                                      <p:tavLst>
                                        <p:tav tm="0">
                                          <p:val>
                                            <p:fltVal val="0"/>
                                          </p:val>
                                        </p:tav>
                                        <p:tav tm="100000">
                                          <p:val>
                                            <p:strVal val="#ppt_h"/>
                                          </p:val>
                                        </p:tav>
                                      </p:tavLst>
                                    </p:anim>
                                    <p:animEffect transition="in" filter="fade">
                                      <p:cBhvr>
                                        <p:cTn id="71" dur="5000"/>
                                        <p:tgtEl>
                                          <p:spTgt spid="31"/>
                                        </p:tgtEl>
                                      </p:cBhvr>
                                    </p:animEffect>
                                  </p:childTnLst>
                                </p:cTn>
                              </p:par>
                            </p:childTnLst>
                          </p:cTn>
                        </p:par>
                        <p:par>
                          <p:cTn id="72" fill="hold">
                            <p:stCondLst>
                              <p:cond delay="63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0"/>
                                        <p:tgtEl>
                                          <p:spTgt spid="33"/>
                                        </p:tgtEl>
                                      </p:cBhvr>
                                    </p:animEffect>
                                    <p:anim calcmode="lin" valueType="num">
                                      <p:cBhvr>
                                        <p:cTn id="76" dur="5000" fill="hold"/>
                                        <p:tgtEl>
                                          <p:spTgt spid="33"/>
                                        </p:tgtEl>
                                        <p:attrNameLst>
                                          <p:attrName>ppt_x</p:attrName>
                                        </p:attrNameLst>
                                      </p:cBhvr>
                                      <p:tavLst>
                                        <p:tav tm="0">
                                          <p:val>
                                            <p:strVal val="#ppt_x"/>
                                          </p:val>
                                        </p:tav>
                                        <p:tav tm="100000">
                                          <p:val>
                                            <p:strVal val="#ppt_x"/>
                                          </p:val>
                                        </p:tav>
                                      </p:tavLst>
                                    </p:anim>
                                    <p:anim calcmode="lin" valueType="num">
                                      <p:cBhvr>
                                        <p:cTn id="77" dur="5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A7FD859-8F3E-448E-BC45-5D588B25C53D}" type="datetime1">
              <a:rPr lang="fr-FR" smtClean="0"/>
              <a:t>21/03/2017</a:t>
            </a:fld>
            <a:endParaRPr lang="fr-F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
        <p:nvSpPr>
          <p:cNvPr id="6" name="Rectangle 5"/>
          <p:cNvSpPr/>
          <p:nvPr/>
        </p:nvSpPr>
        <p:spPr>
          <a:xfrm>
            <a:off x="539552" y="476672"/>
            <a:ext cx="8136904" cy="2800767"/>
          </a:xfrm>
          <a:prstGeom prst="rect">
            <a:avLst/>
          </a:prstGeom>
          <a:noFill/>
        </p:spPr>
        <p:txBody>
          <a:bodyPr wrap="square" lIns="91440" tIns="45720" rIns="91440" bIns="45720">
            <a:spAutoFit/>
          </a:bodyPr>
          <a:lstStyle/>
          <a:p>
            <a:pPr algn="ctr"/>
            <a:r>
              <a:rPr lang="fr-FR"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Compte – Rendu</a:t>
            </a:r>
          </a:p>
          <a:p>
            <a:pPr algn="ctr"/>
            <a:r>
              <a:rPr lang="fr-FR"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Financier</a:t>
            </a:r>
            <a:endParaRPr lang="fr-FR"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Résultat de recherche d'images pour &quot;gif finance&quot;">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7824" y="3212976"/>
            <a:ext cx="3491880" cy="349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056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592" y="0"/>
            <a:ext cx="8229600" cy="796950"/>
          </a:xfrm>
        </p:spPr>
        <p:txBody>
          <a:bodyPr/>
          <a:lstStyle/>
          <a:p>
            <a:r>
              <a:rPr lang="fr-FR" b="1" dirty="0" smtClean="0">
                <a:solidFill>
                  <a:srgbClr val="0070C0"/>
                </a:solidFill>
              </a:rPr>
              <a:t>Rapport 2016</a:t>
            </a:r>
            <a:endParaRPr lang="fr-FR" b="1" dirty="0">
              <a:solidFill>
                <a:srgbClr val="0070C0"/>
              </a:solidFill>
            </a:endParaRPr>
          </a:p>
        </p:txBody>
      </p:sp>
      <p:sp>
        <p:nvSpPr>
          <p:cNvPr id="5" name="Espace réservé de la date 4"/>
          <p:cNvSpPr>
            <a:spLocks noGrp="1"/>
          </p:cNvSpPr>
          <p:nvPr>
            <p:ph type="dt" sz="half" idx="10"/>
          </p:nvPr>
        </p:nvSpPr>
        <p:spPr/>
        <p:txBody>
          <a:bodyPr/>
          <a:lstStyle/>
          <a:p>
            <a:fld id="{84D0984C-9AEA-4974-B79C-7E554FB814B3}" type="datetime1">
              <a:rPr lang="fr-FR" smtClean="0"/>
              <a:t>21/03/2017</a:t>
            </a:fld>
            <a:endParaRPr lang="fr-F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pic>
        <p:nvPicPr>
          <p:cNvPr id="1026"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9512" y="692696"/>
            <a:ext cx="8857878" cy="5880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121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B4FA9562-2B77-4F39-9622-03EC3F546D5E}" type="datetime1">
              <a:rPr lang="fr-FR" smtClean="0"/>
              <a:t>21/03/2017</a:t>
            </a:fld>
            <a:endParaRPr lang="fr-F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pic>
        <p:nvPicPr>
          <p:cNvPr id="12" name="Imag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2095543"/>
            <a:ext cx="4769830" cy="2917633"/>
          </a:xfrm>
          <a:prstGeom prst="rect">
            <a:avLst/>
          </a:prstGeom>
          <a:ln>
            <a:noFill/>
          </a:ln>
          <a:effectLst>
            <a:softEdge rad="112500"/>
          </a:effectLst>
        </p:spPr>
      </p:pic>
      <p:pic>
        <p:nvPicPr>
          <p:cNvPr id="13"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12" y="3933056"/>
            <a:ext cx="5205552" cy="2924944"/>
          </a:xfrm>
          <a:prstGeom prst="rect">
            <a:avLst/>
          </a:prstGeom>
          <a:ln>
            <a:noFill/>
          </a:ln>
          <a:effectLst>
            <a:softEdge rad="112500"/>
          </a:effectLst>
        </p:spPr>
      </p:pic>
      <p:pic>
        <p:nvPicPr>
          <p:cNvPr id="14" name="Imag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0"/>
            <a:ext cx="5206843" cy="2924944"/>
          </a:xfrm>
          <a:prstGeom prst="rect">
            <a:avLst/>
          </a:prstGeom>
          <a:ln>
            <a:noFill/>
          </a:ln>
          <a:effectLst>
            <a:softEdge rad="112500"/>
          </a:effectLst>
        </p:spPr>
      </p:pic>
      <p:sp>
        <p:nvSpPr>
          <p:cNvPr id="11" name="Titre 10"/>
          <p:cNvSpPr>
            <a:spLocks noGrp="1"/>
          </p:cNvSpPr>
          <p:nvPr>
            <p:ph type="title"/>
          </p:nvPr>
        </p:nvSpPr>
        <p:spPr>
          <a:xfrm>
            <a:off x="4355976" y="404664"/>
            <a:ext cx="4834880" cy="1143000"/>
          </a:xfrm>
        </p:spPr>
        <p:txBody>
          <a:bodyPr/>
          <a:lstStyle/>
          <a:p>
            <a:r>
              <a:rPr lang="fr-FR" dirty="0" smtClean="0"/>
              <a:t>Election du CA</a:t>
            </a:r>
            <a:endParaRPr lang="fr-FR" dirty="0"/>
          </a:p>
        </p:txBody>
      </p:sp>
      <p:sp>
        <p:nvSpPr>
          <p:cNvPr id="15" name="ZoneTexte 14"/>
          <p:cNvSpPr txBox="1"/>
          <p:nvPr/>
        </p:nvSpPr>
        <p:spPr>
          <a:xfrm>
            <a:off x="251520" y="2924944"/>
            <a:ext cx="4104456" cy="769441"/>
          </a:xfrm>
          <a:prstGeom prst="rect">
            <a:avLst/>
          </a:prstGeom>
          <a:noFill/>
        </p:spPr>
        <p:txBody>
          <a:bodyPr wrap="square" rtlCol="0">
            <a:spAutoFit/>
          </a:bodyPr>
          <a:lstStyle/>
          <a:p>
            <a:r>
              <a:rPr lang="fr-FR" sz="4400" dirty="0">
                <a:latin typeface="+mj-lt"/>
                <a:ea typeface="+mj-ea"/>
                <a:cs typeface="+mj-cs"/>
              </a:rPr>
              <a:t>Puis</a:t>
            </a:r>
            <a:r>
              <a:rPr lang="fr-FR" sz="4400" dirty="0" smtClean="0"/>
              <a:t> </a:t>
            </a:r>
            <a:r>
              <a:rPr lang="fr-FR" sz="4400" dirty="0">
                <a:latin typeface="+mj-lt"/>
                <a:ea typeface="+mj-ea"/>
                <a:cs typeface="+mj-cs"/>
              </a:rPr>
              <a:t>du</a:t>
            </a:r>
            <a:r>
              <a:rPr lang="fr-FR" sz="4400" dirty="0" smtClean="0"/>
              <a:t> </a:t>
            </a:r>
            <a:r>
              <a:rPr lang="fr-FR" sz="4400" dirty="0">
                <a:latin typeface="+mj-lt"/>
                <a:ea typeface="+mj-ea"/>
                <a:cs typeface="+mj-cs"/>
              </a:rPr>
              <a:t>Bureau</a:t>
            </a:r>
          </a:p>
        </p:txBody>
      </p:sp>
    </p:spTree>
    <p:extLst>
      <p:ext uri="{BB962C8B-B14F-4D97-AF65-F5344CB8AC3E}">
        <p14:creationId xmlns:p14="http://schemas.microsoft.com/office/powerpoint/2010/main" val="812424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592" y="0"/>
            <a:ext cx="8229600" cy="796950"/>
          </a:xfrm>
        </p:spPr>
        <p:txBody>
          <a:bodyPr/>
          <a:lstStyle/>
          <a:p>
            <a:r>
              <a:rPr lang="fr-FR" b="1" dirty="0" smtClean="0">
                <a:solidFill>
                  <a:srgbClr val="0070C0"/>
                </a:solidFill>
              </a:rPr>
              <a:t>Budget 2017</a:t>
            </a:r>
            <a:endParaRPr lang="fr-FR" b="1" dirty="0">
              <a:solidFill>
                <a:srgbClr val="0070C0"/>
              </a:solidFill>
            </a:endParaRPr>
          </a:p>
        </p:txBody>
      </p:sp>
      <p:sp>
        <p:nvSpPr>
          <p:cNvPr id="5" name="Espace réservé de la date 4"/>
          <p:cNvSpPr>
            <a:spLocks noGrp="1"/>
          </p:cNvSpPr>
          <p:nvPr>
            <p:ph type="dt" sz="half" idx="10"/>
          </p:nvPr>
        </p:nvSpPr>
        <p:spPr/>
        <p:txBody>
          <a:bodyPr/>
          <a:lstStyle/>
          <a:p>
            <a:fld id="{84D0984C-9AEA-4974-B79C-7E554FB814B3}" type="datetime1">
              <a:rPr lang="fr-FR" smtClean="0"/>
              <a:t>21/03/2017</a:t>
            </a:fld>
            <a:endParaRPr lang="fr-F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pic>
        <p:nvPicPr>
          <p:cNvPr id="3"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t="-6103" b="-7705"/>
          <a:stretch/>
        </p:blipFill>
        <p:spPr bwMode="auto">
          <a:xfrm>
            <a:off x="0" y="692694"/>
            <a:ext cx="9144000" cy="5770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113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FR" b="1" u="sng" dirty="0" smtClean="0"/>
              <a:t>Démarches et Partenariat</a:t>
            </a:r>
            <a:endParaRPr lang="fr-FR" b="1" u="sng" dirty="0"/>
          </a:p>
        </p:txBody>
      </p:sp>
      <p:sp>
        <p:nvSpPr>
          <p:cNvPr id="5" name="Espace réservé de la date 4"/>
          <p:cNvSpPr>
            <a:spLocks noGrp="1"/>
          </p:cNvSpPr>
          <p:nvPr>
            <p:ph type="dt" sz="half" idx="10"/>
          </p:nvPr>
        </p:nvSpPr>
        <p:spPr/>
        <p:txBody>
          <a:bodyPr/>
          <a:lstStyle/>
          <a:p>
            <a:fld id="{215CBB8D-2547-496F-8CBD-A46BA791A3E2}" type="datetime1">
              <a:rPr lang="fr-FR" smtClean="0"/>
              <a:t>21/03/2017</a:t>
            </a:fld>
            <a:endParaRPr lang="fr-F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
        <p:nvSpPr>
          <p:cNvPr id="3" name="ZoneTexte 2"/>
          <p:cNvSpPr txBox="1"/>
          <p:nvPr/>
        </p:nvSpPr>
        <p:spPr>
          <a:xfrm>
            <a:off x="989509" y="3451648"/>
            <a:ext cx="2088232" cy="769441"/>
          </a:xfrm>
          <a:prstGeom prst="rect">
            <a:avLst/>
          </a:prstGeom>
          <a:noFill/>
        </p:spPr>
        <p:txBody>
          <a:bodyPr wrap="square" rtlCol="0">
            <a:spAutoFit/>
          </a:bodyPr>
          <a:lstStyle/>
          <a:p>
            <a:r>
              <a:rPr lang="fr-FR" sz="4400" b="1" dirty="0" smtClean="0">
                <a:solidFill>
                  <a:schemeClr val="tx2">
                    <a:lumMod val="75000"/>
                  </a:schemeClr>
                </a:solidFill>
              </a:rPr>
              <a:t>DDCSPP</a:t>
            </a:r>
            <a:endParaRPr lang="fr-FR" sz="4400" b="1" dirty="0">
              <a:solidFill>
                <a:schemeClr val="tx2">
                  <a:lumMod val="75000"/>
                </a:schemeClr>
              </a:solidFill>
            </a:endParaRPr>
          </a:p>
        </p:txBody>
      </p:sp>
      <p:sp>
        <p:nvSpPr>
          <p:cNvPr id="4" name="ZoneTexte 3"/>
          <p:cNvSpPr txBox="1"/>
          <p:nvPr/>
        </p:nvSpPr>
        <p:spPr>
          <a:xfrm>
            <a:off x="6092217" y="3421163"/>
            <a:ext cx="2716485" cy="769441"/>
          </a:xfrm>
          <a:prstGeom prst="rect">
            <a:avLst/>
          </a:prstGeom>
          <a:noFill/>
        </p:spPr>
        <p:txBody>
          <a:bodyPr wrap="square" rtlCol="0">
            <a:spAutoFit/>
          </a:bodyPr>
          <a:lstStyle/>
          <a:p>
            <a:r>
              <a:rPr lang="fr-FR" sz="4400" b="1" dirty="0" smtClean="0">
                <a:solidFill>
                  <a:schemeClr val="tx2">
                    <a:lumMod val="60000"/>
                    <a:lumOff val="40000"/>
                  </a:schemeClr>
                </a:solidFill>
              </a:rPr>
              <a:t>Assurance</a:t>
            </a:r>
            <a:endParaRPr lang="fr-FR" sz="4400" b="1" dirty="0">
              <a:solidFill>
                <a:schemeClr val="tx2">
                  <a:lumMod val="60000"/>
                  <a:lumOff val="40000"/>
                </a:schemeClr>
              </a:solidFill>
            </a:endParaRPr>
          </a:p>
        </p:txBody>
      </p:sp>
      <p:sp>
        <p:nvSpPr>
          <p:cNvPr id="6" name="ZoneTexte 5"/>
          <p:cNvSpPr txBox="1"/>
          <p:nvPr/>
        </p:nvSpPr>
        <p:spPr>
          <a:xfrm>
            <a:off x="1031007" y="1196752"/>
            <a:ext cx="7313681" cy="1446550"/>
          </a:xfrm>
          <a:prstGeom prst="rect">
            <a:avLst/>
          </a:prstGeom>
          <a:noFill/>
        </p:spPr>
        <p:txBody>
          <a:bodyPr wrap="square" rtlCol="0">
            <a:spAutoFit/>
          </a:bodyPr>
          <a:lstStyle/>
          <a:p>
            <a:pPr algn="ctr"/>
            <a:r>
              <a:rPr lang="fr-FR" sz="4400" b="1" dirty="0" smtClean="0">
                <a:solidFill>
                  <a:schemeClr val="accent1">
                    <a:lumMod val="75000"/>
                  </a:schemeClr>
                </a:solidFill>
              </a:rPr>
              <a:t>Mairies</a:t>
            </a:r>
          </a:p>
          <a:p>
            <a:pPr algn="ctr"/>
            <a:r>
              <a:rPr lang="fr-FR" sz="4400" b="1" dirty="0" smtClean="0">
                <a:solidFill>
                  <a:schemeClr val="accent1">
                    <a:lumMod val="75000"/>
                  </a:schemeClr>
                </a:solidFill>
              </a:rPr>
              <a:t>(Caylus/</a:t>
            </a:r>
            <a:r>
              <a:rPr lang="fr-FR" sz="4400" b="1" dirty="0" err="1" smtClean="0">
                <a:solidFill>
                  <a:schemeClr val="accent1">
                    <a:lumMod val="75000"/>
                  </a:schemeClr>
                </a:solidFill>
              </a:rPr>
              <a:t>Mouillac</a:t>
            </a:r>
            <a:r>
              <a:rPr lang="fr-FR" sz="4400" b="1" dirty="0" smtClean="0">
                <a:solidFill>
                  <a:schemeClr val="accent1">
                    <a:lumMod val="75000"/>
                  </a:schemeClr>
                </a:solidFill>
              </a:rPr>
              <a:t>/</a:t>
            </a:r>
            <a:r>
              <a:rPr lang="fr-FR" sz="4400" b="1" dirty="0" err="1" smtClean="0">
                <a:solidFill>
                  <a:schemeClr val="accent1">
                    <a:lumMod val="75000"/>
                  </a:schemeClr>
                </a:solidFill>
              </a:rPr>
              <a:t>Puylaroque</a:t>
            </a:r>
            <a:r>
              <a:rPr lang="fr-FR" sz="4400" b="1" dirty="0" smtClean="0">
                <a:solidFill>
                  <a:schemeClr val="accent1">
                    <a:lumMod val="75000"/>
                  </a:schemeClr>
                </a:solidFill>
              </a:rPr>
              <a:t>)</a:t>
            </a:r>
            <a:endParaRPr lang="fr-FR" sz="4400" b="1" dirty="0">
              <a:solidFill>
                <a:schemeClr val="accent1">
                  <a:lumMod val="75000"/>
                </a:schemeClr>
              </a:solidFill>
            </a:endParaRPr>
          </a:p>
        </p:txBody>
      </p:sp>
      <p:sp>
        <p:nvSpPr>
          <p:cNvPr id="11" name="ZoneTexte 10"/>
          <p:cNvSpPr txBox="1"/>
          <p:nvPr/>
        </p:nvSpPr>
        <p:spPr>
          <a:xfrm>
            <a:off x="233425" y="4821252"/>
            <a:ext cx="3600400" cy="1200329"/>
          </a:xfrm>
          <a:prstGeom prst="rect">
            <a:avLst/>
          </a:prstGeom>
          <a:noFill/>
        </p:spPr>
        <p:txBody>
          <a:bodyPr wrap="square" rtlCol="0">
            <a:spAutoFit/>
          </a:bodyPr>
          <a:lstStyle/>
          <a:p>
            <a:r>
              <a:rPr lang="fr-FR" sz="4400" b="1" dirty="0" smtClean="0">
                <a:solidFill>
                  <a:srgbClr val="097921"/>
                </a:solidFill>
              </a:rPr>
              <a:t>Crédit Agricole</a:t>
            </a:r>
          </a:p>
          <a:p>
            <a:r>
              <a:rPr lang="fr-FR" sz="2800" b="1" dirty="0" smtClean="0">
                <a:solidFill>
                  <a:srgbClr val="097921"/>
                </a:solidFill>
              </a:rPr>
              <a:t>&gt; Subvention Matériel</a:t>
            </a:r>
            <a:endParaRPr lang="fr-FR" sz="2800" b="1" dirty="0">
              <a:solidFill>
                <a:srgbClr val="097921"/>
              </a:solidFill>
            </a:endParaRPr>
          </a:p>
        </p:txBody>
      </p:sp>
      <p:pic>
        <p:nvPicPr>
          <p:cNvPr id="12" name="Imag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53780" y="4077072"/>
            <a:ext cx="3878014" cy="2664296"/>
          </a:xfrm>
          <a:prstGeom prst="rect">
            <a:avLst/>
          </a:prstGeom>
        </p:spPr>
      </p:pic>
      <p:sp>
        <p:nvSpPr>
          <p:cNvPr id="13" name="ZoneTexte 12"/>
          <p:cNvSpPr txBox="1"/>
          <p:nvPr/>
        </p:nvSpPr>
        <p:spPr>
          <a:xfrm>
            <a:off x="2339752" y="2651722"/>
            <a:ext cx="5838024" cy="769441"/>
          </a:xfrm>
          <a:prstGeom prst="rect">
            <a:avLst/>
          </a:prstGeom>
          <a:noFill/>
        </p:spPr>
        <p:txBody>
          <a:bodyPr wrap="square" rtlCol="0">
            <a:spAutoFit/>
          </a:bodyPr>
          <a:lstStyle/>
          <a:p>
            <a:r>
              <a:rPr lang="fr-FR" sz="4400" b="1" dirty="0" smtClean="0">
                <a:solidFill>
                  <a:schemeClr val="tx2">
                    <a:lumMod val="40000"/>
                    <a:lumOff val="60000"/>
                  </a:schemeClr>
                </a:solidFill>
              </a:rPr>
              <a:t>Administration Fiscale</a:t>
            </a:r>
            <a:endParaRPr lang="fr-FR" sz="4400" b="1" dirty="0">
              <a:solidFill>
                <a:schemeClr val="tx2">
                  <a:lumMod val="40000"/>
                  <a:lumOff val="60000"/>
                </a:schemeClr>
              </a:solidFill>
            </a:endParaRPr>
          </a:p>
        </p:txBody>
      </p:sp>
      <p:pic>
        <p:nvPicPr>
          <p:cNvPr id="2050" name="Picture 2" descr="Résultat de recherche d'images pour &quot;partenariat&quot;"/>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19133" r="13084"/>
          <a:stretch/>
        </p:blipFill>
        <p:spPr bwMode="auto">
          <a:xfrm>
            <a:off x="35496" y="44624"/>
            <a:ext cx="1728192" cy="139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41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Communication</a:t>
            </a:r>
            <a:endParaRPr lang="fr-FR" dirty="0"/>
          </a:p>
        </p:txBody>
      </p:sp>
      <p:sp>
        <p:nvSpPr>
          <p:cNvPr id="5" name="Espace réservé de la date 4"/>
          <p:cNvSpPr>
            <a:spLocks noGrp="1"/>
          </p:cNvSpPr>
          <p:nvPr>
            <p:ph type="dt" sz="half" idx="10"/>
          </p:nvPr>
        </p:nvSpPr>
        <p:spPr/>
        <p:txBody>
          <a:bodyPr/>
          <a:lstStyle/>
          <a:p>
            <a:fld id="{633137B1-A2DC-4268-A0EA-73CC281F0542}" type="datetime1">
              <a:rPr lang="fr-FR" smtClean="0"/>
              <a:t>21/03/2017</a:t>
            </a:fld>
            <a:endParaRPr lang="fr-F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pic>
        <p:nvPicPr>
          <p:cNvPr id="1026" name="Picture 2" descr="Résultat de recherche d'images pour &quot;communication&qu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60597"/>
            <a:ext cx="22860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2240" y="1141"/>
            <a:ext cx="2286000" cy="1280160"/>
          </a:xfrm>
          <a:prstGeom prst="rect">
            <a:avLst/>
          </a:prstGeom>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4513" y="1353309"/>
            <a:ext cx="6683727" cy="3299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Imag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4128337"/>
            <a:ext cx="2334513" cy="2729664"/>
          </a:xfrm>
          <a:prstGeom prst="rect">
            <a:avLst/>
          </a:prstGeom>
        </p:spPr>
      </p:pic>
      <p:pic>
        <p:nvPicPr>
          <p:cNvPr id="8" name="Imag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627784" y="4744984"/>
            <a:ext cx="3672408" cy="2111006"/>
          </a:xfrm>
          <a:prstGeom prst="rect">
            <a:avLst/>
          </a:prstGeom>
        </p:spPr>
      </p:pic>
      <p:pic>
        <p:nvPicPr>
          <p:cNvPr id="9" name="Imag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11" y="-5984"/>
            <a:ext cx="2337224" cy="4155064"/>
          </a:xfrm>
          <a:prstGeom prst="rect">
            <a:avLst/>
          </a:prstGeom>
        </p:spPr>
      </p:pic>
      <p:grpSp>
        <p:nvGrpSpPr>
          <p:cNvPr id="11" name="Groupe 10"/>
          <p:cNvGrpSpPr/>
          <p:nvPr/>
        </p:nvGrpSpPr>
        <p:grpSpPr>
          <a:xfrm>
            <a:off x="6066420" y="3041636"/>
            <a:ext cx="3053854" cy="3833083"/>
            <a:chOff x="6066420" y="3041636"/>
            <a:chExt cx="3053854" cy="3833083"/>
          </a:xfrm>
        </p:grpSpPr>
        <p:pic>
          <p:nvPicPr>
            <p:cNvPr id="7" name="Imag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32240" y="3041636"/>
              <a:ext cx="2388034" cy="3831197"/>
            </a:xfrm>
            <a:prstGeom prst="rect">
              <a:avLst/>
            </a:prstGeom>
          </p:spPr>
        </p:pic>
        <p:pic>
          <p:nvPicPr>
            <p:cNvPr id="1029" name="Picture 5" descr="Résultat de recherche d'images pour &quot;la depeche logo&quot;"/>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66420" y="6372048"/>
              <a:ext cx="2051720" cy="5026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53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7EADD943-3FDA-496E-A9DF-6129E00D3800}" type="datetime1">
              <a:rPr lang="fr-FR" smtClean="0"/>
              <a:t>21/03/2017</a:t>
            </a:fld>
            <a:endParaRPr lang="fr-F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1" y="16793"/>
            <a:ext cx="3396134" cy="6858000"/>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7904" y="588255"/>
            <a:ext cx="4968552" cy="3632833"/>
          </a:xfrm>
          <a:prstGeom prst="rect">
            <a:avLst/>
          </a:prstGeom>
        </p:spPr>
      </p:pic>
      <p:sp>
        <p:nvSpPr>
          <p:cNvPr id="4" name="Rectangle 3"/>
          <p:cNvSpPr/>
          <p:nvPr/>
        </p:nvSpPr>
        <p:spPr>
          <a:xfrm>
            <a:off x="3358421" y="4797152"/>
            <a:ext cx="5750083" cy="646331"/>
          </a:xfrm>
          <a:prstGeom prst="rect">
            <a:avLst/>
          </a:prstGeom>
          <a:noFill/>
          <a:effectLst>
            <a:outerShdw blurRad="152400" dist="317500" dir="5400000" sx="90000" sy="-19000" rotWithShape="0">
              <a:prstClr val="black">
                <a:alpha val="15000"/>
              </a:prstClr>
            </a:outerShdw>
          </a:effectLst>
        </p:spPr>
        <p:txBody>
          <a:bodyPr wrap="square" lIns="91440" tIns="45720" rIns="91440" bIns="45720">
            <a:spAutoFit/>
          </a:bodyPr>
          <a:lstStyle/>
          <a:p>
            <a:pPr algn="ctr"/>
            <a:r>
              <a:rPr lang="fr-FR" sz="3600" b="1" dirty="0" smtClean="0">
                <a:ln w="19050">
                  <a:solidFill>
                    <a:schemeClr val="bg1"/>
                  </a:solidFill>
                  <a:prstDash val="solid"/>
                </a:ln>
                <a:solidFill>
                  <a:srgbClr val="FFFF00"/>
                </a:solidFill>
                <a:effectLst>
                  <a:outerShdw blurRad="50000" dist="50800" dir="7500000" algn="tl">
                    <a:srgbClr val="000000">
                      <a:shade val="5000"/>
                      <a:alpha val="35000"/>
                    </a:srgbClr>
                  </a:outerShdw>
                  <a:reflection blurRad="6350" stA="50000" endA="300" endPos="50000" dist="60007" dir="5400000" sy="-100000" algn="bl" rotWithShape="0"/>
                </a:effectLst>
                <a:hlinkClick r:id="rId5"/>
              </a:rPr>
              <a:t>www.assolasymphorine.com</a:t>
            </a:r>
            <a:endParaRPr lang="fr-FR" sz="3600" b="1" dirty="0">
              <a:ln w="19050">
                <a:solidFill>
                  <a:schemeClr val="bg1"/>
                </a:solidFill>
                <a:prstDash val="solid"/>
              </a:ln>
              <a:solidFill>
                <a:srgbClr val="FFFF00"/>
              </a:solidFill>
              <a:effectLst>
                <a:outerShdw blurRad="50000" dist="50800" dir="7500000" algn="tl">
                  <a:srgbClr val="000000">
                    <a:shade val="5000"/>
                    <a:alpha val="35000"/>
                  </a:srgbClr>
                </a:outerShdw>
                <a:reflection blurRad="6350" stA="50000" endA="300" endPos="50000" dist="60007" dir="5400000" sy="-100000" algn="bl" rotWithShape="0"/>
              </a:effectLst>
            </a:endParaRPr>
          </a:p>
        </p:txBody>
      </p:sp>
    </p:spTree>
    <p:extLst>
      <p:ext uri="{BB962C8B-B14F-4D97-AF65-F5344CB8AC3E}">
        <p14:creationId xmlns:p14="http://schemas.microsoft.com/office/powerpoint/2010/main" val="2363712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477689"/>
            <a:ext cx="4536504" cy="1470025"/>
          </a:xfrm>
        </p:spPr>
        <p:txBody>
          <a:bodyPr>
            <a:noAutofit/>
          </a:bodyPr>
          <a:lstStyle/>
          <a:p>
            <a:r>
              <a:rPr lang="fr-FR" sz="5400" dirty="0" smtClean="0"/>
              <a:t>Etat des Lieux </a:t>
            </a:r>
            <a:br>
              <a:rPr lang="fr-FR" sz="5400" dirty="0" smtClean="0"/>
            </a:br>
            <a:r>
              <a:rPr lang="fr-FR" sz="5400" dirty="0" smtClean="0"/>
              <a:t>La Chapelle</a:t>
            </a:r>
            <a:endParaRPr lang="fr-FR" sz="5400" dirty="0"/>
          </a:p>
        </p:txBody>
      </p:sp>
      <p:pic>
        <p:nvPicPr>
          <p:cNvPr id="4" name="Image 3"/>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a:stretch/>
        </p:blipFill>
        <p:spPr>
          <a:xfrm>
            <a:off x="2987824" y="116631"/>
            <a:ext cx="6177881" cy="3724051"/>
          </a:xfrm>
          <a:prstGeom prst="rect">
            <a:avLst/>
          </a:prstGeom>
          <a:ln>
            <a:noFill/>
          </a:ln>
          <a:effectLst>
            <a:outerShdw blurRad="292100" dist="139700" dir="2700000" algn="tl" rotWithShape="0">
              <a:srgbClr val="333333">
                <a:alpha val="65000"/>
              </a:srgbClr>
            </a:outerShdw>
          </a:effectLst>
        </p:spPr>
      </p:pic>
      <p:sp>
        <p:nvSpPr>
          <p:cNvPr id="5" name="Espace réservé de la date 4"/>
          <p:cNvSpPr>
            <a:spLocks noGrp="1"/>
          </p:cNvSpPr>
          <p:nvPr>
            <p:ph type="dt" sz="half" idx="10"/>
          </p:nvPr>
        </p:nvSpPr>
        <p:spPr/>
        <p:txBody>
          <a:bodyPr/>
          <a:lstStyle/>
          <a:p>
            <a:fld id="{C46187DD-18E2-4601-910C-D1B67D96A811}" type="datetime1">
              <a:rPr lang="fr-FR" smtClean="0"/>
              <a:t>21/03/2017</a:t>
            </a:fld>
            <a:endParaRPr lang="fr-FR"/>
          </a:p>
        </p:txBody>
      </p:sp>
      <p:sp>
        <p:nvSpPr>
          <p:cNvPr id="6" name="ZoneTexte 5"/>
          <p:cNvSpPr txBox="1"/>
          <p:nvPr/>
        </p:nvSpPr>
        <p:spPr>
          <a:xfrm>
            <a:off x="1619672" y="3989382"/>
            <a:ext cx="7416824" cy="1815882"/>
          </a:xfrm>
          <a:prstGeom prst="rect">
            <a:avLst/>
          </a:prstGeom>
          <a:noFill/>
        </p:spPr>
        <p:txBody>
          <a:bodyPr wrap="square" rtlCol="0">
            <a:spAutoFit/>
          </a:bodyPr>
          <a:lstStyle/>
          <a:p>
            <a:pPr marL="285750" indent="-285750" algn="just">
              <a:buFont typeface="Wingdings" panose="05000000000000000000" pitchFamily="2" charset="2"/>
              <a:buChar char="ü"/>
            </a:pPr>
            <a:r>
              <a:rPr lang="fr-FR" sz="2800" dirty="0" smtClean="0"/>
              <a:t>1</a:t>
            </a:r>
            <a:r>
              <a:rPr lang="fr-FR" sz="2800" baseline="30000" dirty="0" smtClean="0"/>
              <a:t>er</a:t>
            </a:r>
            <a:r>
              <a:rPr lang="fr-FR" sz="2800" dirty="0" smtClean="0"/>
              <a:t> RDV sur Site avec l’Architecte des Bâtiments de France le12 Avril 2016, le Conservateur des Antiquités et Objets d’Art, les Mairies, l’Association et </a:t>
            </a:r>
            <a:r>
              <a:rPr lang="fr-FR" sz="2800" dirty="0"/>
              <a:t>l</a:t>
            </a:r>
            <a:r>
              <a:rPr lang="fr-FR" sz="2800" dirty="0" smtClean="0"/>
              <a:t>e propriétaire du Presbytère.</a:t>
            </a:r>
            <a:endParaRPr lang="fr-FR" sz="2800" dirty="0"/>
          </a:p>
        </p:txBody>
      </p:sp>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pic>
        <p:nvPicPr>
          <p:cNvPr id="8" name="Image 7">
            <a:hlinkClick r:id="rId5" action="ppaction://hlinkpres?slideindex=1&amp;slidetitle="/>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944" y="2685854"/>
            <a:ext cx="2009776" cy="3407442"/>
          </a:xfrm>
          <a:prstGeom prst="rect">
            <a:avLst/>
          </a:prstGeom>
        </p:spPr>
      </p:pic>
    </p:spTree>
    <p:extLst>
      <p:ext uri="{BB962C8B-B14F-4D97-AF65-F5344CB8AC3E}">
        <p14:creationId xmlns:p14="http://schemas.microsoft.com/office/powerpoint/2010/main" val="2814280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2285574F-0564-4B07-BAFC-9772662B7E64}" type="datetime1">
              <a:rPr lang="fr-FR" smtClean="0"/>
              <a:t>21/03/2017</a:t>
            </a:fld>
            <a:endParaRPr lang="fr-FR"/>
          </a:p>
        </p:txBody>
      </p:sp>
      <p:pic>
        <p:nvPicPr>
          <p:cNvPr id="4" name="Image 3"/>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1"/>
          <a:stretch/>
        </p:blipFill>
        <p:spPr>
          <a:xfrm>
            <a:off x="5478156" y="1556792"/>
            <a:ext cx="3665844" cy="4752528"/>
          </a:xfrm>
          <a:prstGeom prst="rect">
            <a:avLst/>
          </a:prstGeom>
        </p:spPr>
      </p:pic>
      <p:pic>
        <p:nvPicPr>
          <p:cNvPr id="10"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8424" y="5949280"/>
            <a:ext cx="725456" cy="900000"/>
          </a:xfrm>
          <a:prstGeom prst="rect">
            <a:avLst/>
          </a:prstGeom>
        </p:spPr>
      </p:pic>
      <p:sp>
        <p:nvSpPr>
          <p:cNvPr id="3" name="ZoneTexte 2"/>
          <p:cNvSpPr txBox="1"/>
          <p:nvPr/>
        </p:nvSpPr>
        <p:spPr>
          <a:xfrm>
            <a:off x="35496" y="44624"/>
            <a:ext cx="8715656" cy="2092881"/>
          </a:xfrm>
          <a:prstGeom prst="rect">
            <a:avLst/>
          </a:prstGeom>
          <a:noFill/>
        </p:spPr>
        <p:txBody>
          <a:bodyPr wrap="square" rtlCol="0">
            <a:spAutoFit/>
          </a:bodyPr>
          <a:lstStyle/>
          <a:p>
            <a:pPr marL="285750" indent="-285750" algn="just">
              <a:buFont typeface="Wingdings" panose="05000000000000000000" pitchFamily="2" charset="2"/>
              <a:buChar char="ü"/>
            </a:pPr>
            <a:r>
              <a:rPr lang="fr-FR" sz="2800" dirty="0" smtClean="0"/>
              <a:t>Lancement d’une Etude Diagnostic auprès des Architectes du Patrimoine (Financement Etat, Conseil Régional, Conseil Départemental, Mairies Puylaroque et Caylus). Réalisation pour fin Juillet 2017.</a:t>
            </a:r>
          </a:p>
          <a:p>
            <a:pPr algn="just"/>
            <a:endParaRPr lang="fr-FR" dirty="0"/>
          </a:p>
        </p:txBody>
      </p:sp>
      <p:pic>
        <p:nvPicPr>
          <p:cNvPr id="6" name="Image 5"/>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497" y="4137223"/>
            <a:ext cx="3299080" cy="2676153"/>
          </a:xfrm>
          <a:prstGeom prst="rect">
            <a:avLst/>
          </a:prstGeom>
        </p:spPr>
      </p:pic>
      <p:pic>
        <p:nvPicPr>
          <p:cNvPr id="7" name="Image 6"/>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835696" y="1772816"/>
            <a:ext cx="3672408" cy="2594901"/>
          </a:xfrm>
          <a:prstGeom prst="rect">
            <a:avLst/>
          </a:prstGeom>
          <a:ln>
            <a:noFill/>
          </a:ln>
          <a:effectLst>
            <a:softEdge rad="112500"/>
          </a:effectLst>
        </p:spPr>
      </p:pic>
      <p:sp>
        <p:nvSpPr>
          <p:cNvPr id="9" name="Titre 1"/>
          <p:cNvSpPr>
            <a:spLocks noGrp="1"/>
          </p:cNvSpPr>
          <p:nvPr>
            <p:ph type="title"/>
          </p:nvPr>
        </p:nvSpPr>
        <p:spPr>
          <a:xfrm>
            <a:off x="2915816" y="5445224"/>
            <a:ext cx="3672408" cy="1080120"/>
          </a:xfrm>
        </p:spPr>
        <p:txBody>
          <a:bodyPr>
            <a:noAutofit/>
          </a:bodyPr>
          <a:lstStyle/>
          <a:p>
            <a:r>
              <a:rPr lang="fr-FR" sz="2400" b="1" dirty="0" smtClean="0">
                <a:solidFill>
                  <a:srgbClr val="C00000"/>
                </a:solidFill>
              </a:rPr>
              <a:t>&gt; Un premier rdv a eu lieu</a:t>
            </a:r>
            <a:br>
              <a:rPr lang="fr-FR" sz="2400" b="1" dirty="0" smtClean="0">
                <a:solidFill>
                  <a:srgbClr val="C00000"/>
                </a:solidFill>
              </a:rPr>
            </a:br>
            <a:r>
              <a:rPr lang="fr-FR" sz="2400" b="1" dirty="0" smtClean="0">
                <a:solidFill>
                  <a:srgbClr val="C00000"/>
                </a:solidFill>
              </a:rPr>
              <a:t>le 25 Janvier 2017</a:t>
            </a:r>
            <a:endParaRPr lang="fr-FR" sz="2400" b="1" dirty="0">
              <a:solidFill>
                <a:srgbClr val="C00000"/>
              </a:solidFill>
            </a:endParaRPr>
          </a:p>
        </p:txBody>
      </p:sp>
    </p:spTree>
    <p:extLst>
      <p:ext uri="{BB962C8B-B14F-4D97-AF65-F5344CB8AC3E}">
        <p14:creationId xmlns:p14="http://schemas.microsoft.com/office/powerpoint/2010/main" val="22032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ppt_x</p:attrName>
                                        </p:attrNameLst>
                                      </p:cBhvr>
                                      <p:tavLst>
                                        <p:tav tm="0">
                                          <p:val>
                                            <p:strVal val="#ppt_x"/>
                                          </p:val>
                                        </p:tav>
                                        <p:tav tm="100000">
                                          <p:val>
                                            <p:strVal val="#ppt_x"/>
                                          </p:val>
                                        </p:tav>
                                      </p:tavLst>
                                    </p:anim>
                                    <p:anim calcmode="lin" valueType="num">
                                      <p:cBhvr>
                                        <p:cTn id="14" dur="2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4" presetClass="entr" presetSubtype="1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AC4F2595-3C85-4BE4-8A2C-ECFE62A80E25}" type="datetime1">
              <a:rPr lang="fr-FR" smtClean="0"/>
              <a:t>21/03/2017</a:t>
            </a:fld>
            <a:endParaRPr lang="fr-F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8424" y="5913376"/>
            <a:ext cx="725456" cy="900000"/>
          </a:xfrm>
          <a:prstGeom prst="rect">
            <a:avLst/>
          </a:prstGeom>
        </p:spPr>
      </p:pic>
      <p:sp>
        <p:nvSpPr>
          <p:cNvPr id="4" name="ZoneTexte 3"/>
          <p:cNvSpPr txBox="1"/>
          <p:nvPr/>
        </p:nvSpPr>
        <p:spPr>
          <a:xfrm>
            <a:off x="251520" y="2674367"/>
            <a:ext cx="3203848" cy="1077218"/>
          </a:xfrm>
          <a:prstGeom prst="rect">
            <a:avLst/>
          </a:prstGeom>
          <a:noFill/>
        </p:spPr>
        <p:txBody>
          <a:bodyPr wrap="square" rtlCol="0">
            <a:spAutoFit/>
          </a:bodyPr>
          <a:lstStyle/>
          <a:p>
            <a:pPr marL="285750" indent="-285750">
              <a:buFont typeface="Wingdings" panose="05000000000000000000" pitchFamily="2" charset="2"/>
              <a:buChar char="ü"/>
            </a:pPr>
            <a:r>
              <a:rPr lang="fr-FR" sz="3200" dirty="0" smtClean="0"/>
              <a:t> Réalisation des</a:t>
            </a:r>
          </a:p>
          <a:p>
            <a:r>
              <a:rPr lang="fr-FR" sz="3200" dirty="0" smtClean="0"/>
              <a:t>premiers travaux</a:t>
            </a:r>
          </a:p>
        </p:txBody>
      </p:sp>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734" y="0"/>
            <a:ext cx="4114266" cy="2314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 y="-1"/>
            <a:ext cx="4114266" cy="2314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64" y="4215757"/>
            <a:ext cx="4361960" cy="2453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ZoneTexte 14"/>
          <p:cNvSpPr txBox="1"/>
          <p:nvPr/>
        </p:nvSpPr>
        <p:spPr>
          <a:xfrm>
            <a:off x="5580112" y="2492896"/>
            <a:ext cx="3533768" cy="1466235"/>
          </a:xfrm>
          <a:prstGeom prst="rect">
            <a:avLst/>
          </a:prstGeom>
          <a:noFill/>
        </p:spPr>
        <p:txBody>
          <a:bodyPr wrap="square" rtlCol="0">
            <a:spAutoFit/>
          </a:bodyPr>
          <a:lstStyle/>
          <a:p>
            <a:pPr>
              <a:lnSpc>
                <a:spcPct val="200000"/>
              </a:lnSpc>
            </a:pPr>
            <a:r>
              <a:rPr lang="fr-FR" sz="2400" dirty="0" smtClean="0"/>
              <a:t>- Couvertures </a:t>
            </a:r>
          </a:p>
          <a:p>
            <a:pPr>
              <a:lnSpc>
                <a:spcPct val="200000"/>
              </a:lnSpc>
            </a:pPr>
            <a:r>
              <a:rPr lang="fr-FR" sz="2400" dirty="0" smtClean="0"/>
              <a:t>- Evacuation Eaux Pluviales</a:t>
            </a:r>
          </a:p>
        </p:txBody>
      </p:sp>
      <p:pic>
        <p:nvPicPr>
          <p:cNvPr id="13" name="Imag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82040" y="4215757"/>
            <a:ext cx="4361960" cy="2453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3757113" y="1988840"/>
            <a:ext cx="1606975" cy="2858920"/>
          </a:xfrm>
          <a:prstGeom prst="rect">
            <a:avLst/>
          </a:prstGeom>
          <a:ln>
            <a:noFill/>
          </a:ln>
          <a:effectLst>
            <a:softEdge rad="112500"/>
          </a:effectLst>
        </p:spPr>
      </p:pic>
    </p:spTree>
    <p:extLst>
      <p:ext uri="{BB962C8B-B14F-4D97-AF65-F5344CB8AC3E}">
        <p14:creationId xmlns:p14="http://schemas.microsoft.com/office/powerpoint/2010/main" val="223416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450</Words>
  <Application>Microsoft Office PowerPoint</Application>
  <PresentationFormat>Affichage à l'écran (4:3)</PresentationFormat>
  <Paragraphs>129</Paragraphs>
  <Slides>30</Slides>
  <Notes>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Présentation PowerPoint</vt:lpstr>
      <vt:lpstr>Création de L’association le 21 Février 2016</vt:lpstr>
      <vt:lpstr>Election du CA</vt:lpstr>
      <vt:lpstr>Démarches et Partenariat</vt:lpstr>
      <vt:lpstr>Communication</vt:lpstr>
      <vt:lpstr>Présentation PowerPoint</vt:lpstr>
      <vt:lpstr>Etat des Lieux  La Chapelle</vt:lpstr>
      <vt:lpstr>&gt; Un premier rdv a eu lieu le 25 Janvier 2017</vt:lpstr>
      <vt:lpstr>Présentation PowerPoint</vt:lpstr>
      <vt:lpstr>Présentation PowerPoint</vt:lpstr>
      <vt:lpstr>Animation du Site</vt:lpstr>
      <vt:lpstr>Protection du Patrimoine: Les Chemins Ruraux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Entretien des Chemins</vt:lpstr>
      <vt:lpstr>Entretien du Site</vt:lpstr>
      <vt:lpstr>Entretien du Site</vt:lpstr>
      <vt:lpstr>Présentation PowerPoint</vt:lpstr>
      <vt:lpstr>Rapport 2016</vt:lpstr>
      <vt:lpstr>Budget 2017</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Famille CHEVAL</dc:creator>
  <cp:lastModifiedBy>Famille CHEVAL</cp:lastModifiedBy>
  <cp:revision>32</cp:revision>
  <dcterms:created xsi:type="dcterms:W3CDTF">2017-02-19T13:48:12Z</dcterms:created>
  <dcterms:modified xsi:type="dcterms:W3CDTF">2017-03-21T21:11:38Z</dcterms:modified>
</cp:coreProperties>
</file>